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png" ContentType="image/png"/>
  <Default Extension="rels" ContentType="application/vnd.openxmlformats-package.relationships+xml"/>
  <Default Extension="tiff" ContentType="image/tiff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5" Type="http://schemas.openxmlformats.org/officeDocument/2006/relationships/custom-properties" Target="docProps/custom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4"/>
  </p:sldMasterIdLst>
  <p:notesMasterIdLst>
    <p:notesMasterId r:id="rId19"/>
  </p:notesMasterIdLst>
  <p:handoutMasterIdLst>
    <p:handoutMasterId r:id="rId20"/>
  </p:handoutMasterIdLst>
  <p:sldIdLst>
    <p:sldId id="257" r:id="rId5"/>
    <p:sldId id="268" r:id="rId6"/>
    <p:sldId id="269" r:id="rId7"/>
    <p:sldId id="270" r:id="rId8"/>
    <p:sldId id="276" r:id="rId9"/>
    <p:sldId id="271" r:id="rId10"/>
    <p:sldId id="277" r:id="rId11"/>
    <p:sldId id="272" r:id="rId12"/>
    <p:sldId id="278" r:id="rId13"/>
    <p:sldId id="280" r:id="rId14"/>
    <p:sldId id="273" r:id="rId15"/>
    <p:sldId id="279" r:id="rId16"/>
    <p:sldId id="274" r:id="rId17"/>
    <p:sldId id="275" r:id="rId18"/>
  </p:sldIdLst>
  <p:sldSz cx="12188825" cy="6858000"/>
  <p:notesSz cx="6858000" cy="9144000"/>
  <p:defaultTextStyle>
    <a:defPPr>
      <a:defRPr lang="en-US"/>
    </a:defPPr>
    <a:lvl1pPr marL="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24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5" pos="3839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394404"/>
    <a:srgbClr val="5F6F0F"/>
    <a:srgbClr val="718412"/>
    <a:srgbClr val="65741A"/>
    <a:srgbClr val="70811D"/>
    <a:srgbClr val="7B8D1F"/>
    <a:srgbClr val="839721"/>
    <a:srgbClr val="95AB25"/>
    <a:srgbClr val="BC5500"/>
    <a:srgbClr val="C459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B301B821-A1FF-4177-AEE7-76D212191A09}" styleName="Medium Style 1 - Accent 1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1"/>
              </a:solidFill>
            </a:ln>
          </a:left>
          <a:right>
            <a:ln w="12700" cmpd="sng">
              <a:solidFill>
                <a:schemeClr val="accent1"/>
              </a:solidFill>
            </a:ln>
          </a:right>
          <a:top>
            <a:ln w="12700" cmpd="sng">
              <a:solidFill>
                <a:schemeClr val="accent1"/>
              </a:solidFill>
            </a:ln>
          </a:top>
          <a:bottom>
            <a:ln w="12700" cmpd="sng">
              <a:solidFill>
                <a:schemeClr val="accent1"/>
              </a:solidFill>
            </a:ln>
          </a:bottom>
          <a:insideH>
            <a:ln w="12700" cmpd="sng">
              <a:solidFill>
                <a:schemeClr val="accent1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1">
              <a:tint val="20000"/>
            </a:schemeClr>
          </a:solidFill>
        </a:fill>
      </a:tcStyle>
    </a:band1H>
    <a:band1V>
      <a:tcStyle>
        <a:tcBdr/>
        <a:fill>
          <a:solidFill>
            <a:schemeClr val="accent1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1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9377" autoAdjust="0"/>
    <p:restoredTop sz="86698" autoAdjust="0"/>
  </p:normalViewPr>
  <p:slideViewPr>
    <p:cSldViewPr>
      <p:cViewPr>
        <p:scale>
          <a:sx n="150" d="100"/>
          <a:sy n="150" d="100"/>
        </p:scale>
        <p:origin x="2296" y="1192"/>
      </p:cViewPr>
      <p:guideLst>
        <p:guide orient="horz" pos="2160"/>
        <p:guide pos="3839"/>
      </p:guideLst>
    </p:cSldViewPr>
  </p:slideViewPr>
  <p:notesTextViewPr>
    <p:cViewPr>
      <p:scale>
        <a:sx n="1" d="1"/>
        <a:sy n="1" d="1"/>
      </p:scale>
      <p:origin x="0" y="0"/>
    </p:cViewPr>
  </p:notesTextViewPr>
  <p:notesViewPr>
    <p:cSldViewPr showGuides="1">
      <p:cViewPr varScale="1">
        <p:scale>
          <a:sx n="63" d="100"/>
          <a:sy n="63" d="100"/>
        </p:scale>
        <p:origin x="2838" y="108"/>
      </p:cViewPr>
      <p:guideLst>
        <p:guide orient="horz" pos="2880"/>
        <p:guide pos="2160"/>
      </p:guideLst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9" Type="http://schemas.openxmlformats.org/officeDocument/2006/relationships/slide" Target="slides/slide5.xml"/><Relationship Id="rId20" Type="http://schemas.openxmlformats.org/officeDocument/2006/relationships/handoutMaster" Target="handoutMasters/handoutMaster1.xml"/><Relationship Id="rId21" Type="http://schemas.openxmlformats.org/officeDocument/2006/relationships/presProps" Target="presProps.xml"/><Relationship Id="rId22" Type="http://schemas.openxmlformats.org/officeDocument/2006/relationships/viewProps" Target="viewProps.xml"/><Relationship Id="rId23" Type="http://schemas.openxmlformats.org/officeDocument/2006/relationships/theme" Target="theme/theme1.xml"/><Relationship Id="rId24" Type="http://schemas.openxmlformats.org/officeDocument/2006/relationships/tableStyles" Target="tableStyles.xml"/><Relationship Id="rId10" Type="http://schemas.openxmlformats.org/officeDocument/2006/relationships/slide" Target="slides/slide6.xml"/><Relationship Id="rId11" Type="http://schemas.openxmlformats.org/officeDocument/2006/relationships/slide" Target="slides/slide7.xml"/><Relationship Id="rId12" Type="http://schemas.openxmlformats.org/officeDocument/2006/relationships/slide" Target="slides/slide8.xml"/><Relationship Id="rId13" Type="http://schemas.openxmlformats.org/officeDocument/2006/relationships/slide" Target="slides/slide9.xml"/><Relationship Id="rId14" Type="http://schemas.openxmlformats.org/officeDocument/2006/relationships/slide" Target="slides/slide10.xml"/><Relationship Id="rId15" Type="http://schemas.openxmlformats.org/officeDocument/2006/relationships/slide" Target="slides/slide11.xml"/><Relationship Id="rId16" Type="http://schemas.openxmlformats.org/officeDocument/2006/relationships/slide" Target="slides/slide12.xml"/><Relationship Id="rId17" Type="http://schemas.openxmlformats.org/officeDocument/2006/relationships/slide" Target="slides/slide13.xml"/><Relationship Id="rId18" Type="http://schemas.openxmlformats.org/officeDocument/2006/relationships/slide" Target="slides/slide14.xml"/><Relationship Id="rId19" Type="http://schemas.openxmlformats.org/officeDocument/2006/relationships/notesMaster" Target="notesMasters/notesMaster1.xml"/><Relationship Id="rId1" Type="http://schemas.openxmlformats.org/officeDocument/2006/relationships/customXml" Target="../customXml/item1.xml"/><Relationship Id="rId2" Type="http://schemas.openxmlformats.org/officeDocument/2006/relationships/customXml" Target="../customXml/item2.xml"/><Relationship Id="rId3" Type="http://schemas.openxmlformats.org/officeDocument/2006/relationships/customXml" Target="../customXml/item3.xml"/><Relationship Id="rId4" Type="http://schemas.openxmlformats.org/officeDocument/2006/relationships/slideMaster" Target="slideMasters/slideMaster1.xml"/><Relationship Id="rId5" Type="http://schemas.openxmlformats.org/officeDocument/2006/relationships/slide" Target="slides/slide1.xml"/><Relationship Id="rId6" Type="http://schemas.openxmlformats.org/officeDocument/2006/relationships/slide" Target="slides/slide2.xml"/><Relationship Id="rId7" Type="http://schemas.openxmlformats.org/officeDocument/2006/relationships/slide" Target="slides/slide3.xml"/><Relationship Id="rId8" Type="http://schemas.openxmlformats.org/officeDocument/2006/relationships/slide" Target="slides/slide4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E5B4EDC-59C0-49C7-8ADA-5A781B329E02}" type="datetimeFigureOut">
              <a:rPr lang="en-US"/>
              <a:t>5/11/17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79429053-DC2A-4342-ADD4-2FD729D91E2C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32045756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tiff>
</file>

<file path=ppt/media/image2.png>
</file>

<file path=ppt/media/image3.tiff>
</file>

<file path=ppt/media/image4.tiff>
</file>

<file path=ppt/media/image5.jpeg>
</file>

<file path=ppt/media/image6.tiff>
</file>

<file path=ppt/media/image7.jpeg>
</file>

<file path=ppt/media/image8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F2D8D46A-B586-417D-BFBD-8C8FE0AAF762}" type="datetimeFigureOut">
              <a:rPr lang="en-US"/>
              <a:t>5/11/17</a:t>
            </a:fld>
            <a:endParaRPr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/>
              <a:t>Click to edit Master text styles</a:t>
            </a:r>
          </a:p>
          <a:p>
            <a:pPr lvl="1"/>
            <a:r>
              <a:rPr/>
              <a:t>Second level</a:t>
            </a:r>
          </a:p>
          <a:p>
            <a:pPr lvl="2"/>
            <a:r>
              <a:rPr/>
              <a:t>Third level</a:t>
            </a:r>
          </a:p>
          <a:p>
            <a:pPr lvl="3"/>
            <a:r>
              <a:rPr/>
              <a:t>Fourth level</a:t>
            </a:r>
          </a:p>
          <a:p>
            <a:pPr lvl="4"/>
            <a:r>
              <a:rPr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EBA5BD7-F043-4D1B-AA17-CD412FC534DE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7670578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1pPr>
    <a:lvl2pPr marL="60949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2pPr>
    <a:lvl3pPr marL="121898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3pPr>
    <a:lvl4pPr marL="182848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4pPr>
    <a:lvl5pPr marL="243797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5pPr>
    <a:lvl6pPr marL="304746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6pPr>
    <a:lvl7pPr marL="3656960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7pPr>
    <a:lvl8pPr marL="4266453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8pPr>
    <a:lvl9pPr marL="4875947" algn="l" defTabSz="1218987" rtl="0" eaLnBrk="1" latinLnBrk="0" hangingPunct="1">
      <a:defRPr sz="16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1" Type="http://schemas.openxmlformats.org/officeDocument/2006/relationships/notesMaster" Target="../notesMasters/notesMaster1.xml"/><Relationship Id="rId2" Type="http://schemas.openxmlformats.org/officeDocument/2006/relationships/slide" Target="../slides/slide4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3EBA5BD7-F043-4D1B-AA17-CD412FC534DE}" type="slidenum">
              <a:rPr lang="en-US" smtClean="0"/>
              <a:t>4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71472688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2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4" name="Straight Connector 13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7" name="Straight Connector 16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9" name="Straight Connector 18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grpSp>
        <p:nvGrpSpPr>
          <p:cNvPr id="12" name="bottom lines"/>
          <p:cNvGrpSpPr/>
          <p:nvPr/>
        </p:nvGrpSpPr>
        <p:grpSpPr>
          <a:xfrm>
            <a:off x="-8916" y="6057149"/>
            <a:ext cx="5498726" cy="820207"/>
            <a:chOff x="-6689" y="4553748"/>
            <a:chExt cx="4125119" cy="615155"/>
          </a:xfrm>
        </p:grpSpPr>
        <p:sp>
          <p:nvSpPr>
            <p:cNvPr id="9" name="Freeform 8"/>
            <p:cNvSpPr/>
            <p:nvPr/>
          </p:nvSpPr>
          <p:spPr>
            <a:xfrm rot="16200000">
              <a:off x="1754302" y="2802395"/>
              <a:ext cx="612775" cy="411548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4115481 h 4115481"/>
                <a:gd name="connsiteX1" fmla="*/ 612775 w 612775"/>
                <a:gd name="connsiteY1" fmla="*/ 3180443 h 4115481"/>
                <a:gd name="connsiteX2" fmla="*/ 612775 w 612775"/>
                <a:gd name="connsiteY2" fmla="*/ 0 h 411548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4115481">
                  <a:moveTo>
                    <a:pt x="0" y="4115481"/>
                  </a:moveTo>
                  <a:lnTo>
                    <a:pt x="612775" y="3180443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0" name="Freeform 9"/>
            <p:cNvSpPr/>
            <p:nvPr/>
          </p:nvSpPr>
          <p:spPr>
            <a:xfrm rot="16200000">
              <a:off x="1604659" y="3152814"/>
              <a:ext cx="410751" cy="3621427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  <a:gd name="connsiteX0" fmla="*/ 0 w 410751"/>
                <a:gd name="connsiteY0" fmla="*/ 3614170 h 3614170"/>
                <a:gd name="connsiteX1" fmla="*/ 410751 w 410751"/>
                <a:gd name="connsiteY1" fmla="*/ 2990994 h 3614170"/>
                <a:gd name="connsiteX2" fmla="*/ 405947 w 410751"/>
                <a:gd name="connsiteY2" fmla="*/ 0 h 3614170"/>
                <a:gd name="connsiteX0" fmla="*/ 0 w 410751"/>
                <a:gd name="connsiteY0" fmla="*/ 3621427 h 3621427"/>
                <a:gd name="connsiteX1" fmla="*/ 410751 w 410751"/>
                <a:gd name="connsiteY1" fmla="*/ 2998251 h 3621427"/>
                <a:gd name="connsiteX2" fmla="*/ 405947 w 410751"/>
                <a:gd name="connsiteY2" fmla="*/ 0 h 3621427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621427">
                  <a:moveTo>
                    <a:pt x="0" y="3621427"/>
                  </a:moveTo>
                  <a:lnTo>
                    <a:pt x="410751" y="2998251"/>
                  </a:lnTo>
                  <a:cubicBezTo>
                    <a:pt x="410359" y="2065358"/>
                    <a:pt x="406339" y="932893"/>
                    <a:pt x="405947" y="0"/>
                  </a:cubicBez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 rot="16200000">
              <a:off x="1462308" y="3453376"/>
              <a:ext cx="241768" cy="31797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  <a:gd name="connsiteX0" fmla="*/ 0 w 241768"/>
                <a:gd name="connsiteY0" fmla="*/ 3179761 h 3179761"/>
                <a:gd name="connsiteX1" fmla="*/ 238919 w 241768"/>
                <a:gd name="connsiteY1" fmla="*/ 2819370 h 3179761"/>
                <a:gd name="connsiteX2" fmla="*/ 241754 w 241768"/>
                <a:gd name="connsiteY2" fmla="*/ 0 h 31797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41768" h="3179761">
                  <a:moveTo>
                    <a:pt x="0" y="3179761"/>
                  </a:moveTo>
                  <a:lnTo>
                    <a:pt x="238919" y="2819370"/>
                  </a:lnTo>
                  <a:cubicBezTo>
                    <a:pt x="238654" y="1947313"/>
                    <a:pt x="242019" y="872057"/>
                    <a:pt x="241754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lvl="0" algn="ctr"/>
              <a:endParaRPr/>
            </a:p>
          </p:txBody>
        </p:sp>
      </p:grpSp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625176" y="584200"/>
            <a:ext cx="8735325" cy="2000251"/>
          </a:xfrm>
        </p:spPr>
        <p:txBody>
          <a:bodyPr>
            <a:normAutofit/>
          </a:bodyPr>
          <a:lstStyle>
            <a:lvl1pPr>
              <a:defRPr sz="540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25176" y="2616200"/>
            <a:ext cx="8735325" cy="1752600"/>
          </a:xfrm>
        </p:spPr>
        <p:txBody>
          <a:bodyPr>
            <a:normAutofit/>
          </a:bodyPr>
          <a:lstStyle>
            <a:lvl1pPr marL="0" indent="0" algn="l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121898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82848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243797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304746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365696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4266453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4875947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/>
          </a:p>
        </p:txBody>
      </p:sp>
      <p:sp>
        <p:nvSpPr>
          <p:cNvPr id="22" name="Date Placeholder 2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23" name="Footer Placeholder 2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24" name="Slide Number Placeholder 2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84748859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 baseline="0"/>
            </a:lvl8pPr>
            <a:lvl9pPr>
              <a:defRPr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9966751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584200"/>
            <a:ext cx="2742486" cy="5588000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218882" y="584200"/>
            <a:ext cx="7414869" cy="5588000"/>
          </a:xfrm>
        </p:spPr>
        <p:txBody>
          <a:bodyPr vert="eaVert"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8864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>
            <a:lvl5pPr>
              <a:defRPr/>
            </a:lvl5pPr>
            <a:lvl6pPr>
              <a:defRPr/>
            </a:lvl6pPr>
            <a:lvl7pPr>
              <a:defRPr/>
            </a:lvl7pPr>
            <a:lvl8pPr>
              <a:defRPr/>
            </a:lvl8pPr>
            <a:lvl9pPr>
              <a:defRPr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40676901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1" name="diagonals"/>
          <p:cNvGrpSpPr/>
          <p:nvPr/>
        </p:nvGrpSpPr>
        <p:grpSpPr>
          <a:xfrm>
            <a:off x="7516443" y="4145281"/>
            <a:ext cx="4686117" cy="2731407"/>
            <a:chOff x="5638800" y="3108960"/>
            <a:chExt cx="3515503" cy="2048555"/>
          </a:xfrm>
        </p:grpSpPr>
        <p:cxnSp>
          <p:nvCxnSpPr>
            <p:cNvPr id="12" name="Straight Connector 11"/>
            <p:cNvCxnSpPr/>
            <p:nvPr/>
          </p:nvCxnSpPr>
          <p:spPr>
            <a:xfrm flipV="1">
              <a:off x="5638800" y="3108960"/>
              <a:ext cx="3515503" cy="2037116"/>
            </a:xfrm>
            <a:prstGeom prst="line">
              <a:avLst/>
            </a:pr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3" name="Straight Connector 12"/>
            <p:cNvCxnSpPr/>
            <p:nvPr/>
          </p:nvCxnSpPr>
          <p:spPr>
            <a:xfrm flipV="1">
              <a:off x="6004643" y="3333750"/>
              <a:ext cx="3149660" cy="1823765"/>
            </a:xfrm>
            <a:prstGeom prst="line">
              <a:avLst/>
            </a:pr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  <p:cxnSp>
          <p:nvCxnSpPr>
            <p:cNvPr id="14" name="Straight Connector 13"/>
            <p:cNvCxnSpPr/>
            <p:nvPr/>
          </p:nvCxnSpPr>
          <p:spPr>
            <a:xfrm flipV="1">
              <a:off x="6388342" y="3549891"/>
              <a:ext cx="2765961" cy="1600149"/>
            </a:xfrm>
            <a:prstGeom prst="line">
              <a:avLst/>
            </a:pr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</p:cxnSp>
      </p:grp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625177" y="2209801"/>
            <a:ext cx="8938472" cy="2764335"/>
          </a:xfrm>
        </p:spPr>
        <p:txBody>
          <a:bodyPr anchor="b">
            <a:normAutofit/>
          </a:bodyPr>
          <a:lstStyle>
            <a:lvl1pPr algn="l">
              <a:defRPr sz="5400" b="0" cap="none" baseline="0"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625176" y="4951266"/>
            <a:ext cx="7069519" cy="1220933"/>
          </a:xfrm>
        </p:spPr>
        <p:txBody>
          <a:bodyPr anchor="t">
            <a:normAutofit/>
          </a:bodyPr>
          <a:lstStyle>
            <a:lvl1pPr marL="0" indent="0">
              <a:spcBef>
                <a:spcPts val="0"/>
              </a:spcBef>
              <a:buNone/>
              <a:defRPr sz="280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2pPr>
            <a:lvl3pPr marL="1218987" indent="0">
              <a:buNone/>
              <a:defRPr sz="2100">
                <a:solidFill>
                  <a:schemeClr val="tx1">
                    <a:tint val="75000"/>
                  </a:schemeClr>
                </a:solidFill>
              </a:defRPr>
            </a:lvl3pPr>
            <a:lvl4pPr marL="182848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4pPr>
            <a:lvl5pPr marL="243797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5pPr>
            <a:lvl6pPr marL="304746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6pPr>
            <a:lvl7pPr marL="3656960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7pPr>
            <a:lvl8pPr marL="4266453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8pPr>
            <a:lvl9pPr marL="4875947" indent="0">
              <a:buNone/>
              <a:defRPr sz="19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61633061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500707" y="1706880"/>
            <a:ext cx="5078677" cy="446532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35576477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218883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96644" y="1701800"/>
            <a:ext cx="5082740" cy="914400"/>
          </a:xfrm>
        </p:spPr>
        <p:txBody>
          <a:bodyPr anchor="b">
            <a:normAutofit/>
          </a:bodyPr>
          <a:lstStyle>
            <a:lvl1pPr marL="0" indent="0">
              <a:spcBef>
                <a:spcPts val="0"/>
              </a:spcBef>
              <a:buNone/>
              <a:defRPr sz="2800" b="0" cap="all" spc="200" baseline="0">
                <a:solidFill>
                  <a:schemeClr val="accent1"/>
                </a:solidFill>
              </a:defRPr>
            </a:lvl1pPr>
            <a:lvl2pPr marL="609493" indent="0">
              <a:buNone/>
              <a:defRPr sz="2700" b="1"/>
            </a:lvl2pPr>
            <a:lvl3pPr marL="1218987" indent="0">
              <a:buNone/>
              <a:defRPr sz="2400" b="1"/>
            </a:lvl3pPr>
            <a:lvl4pPr marL="1828480" indent="0">
              <a:buNone/>
              <a:defRPr sz="2100" b="1"/>
            </a:lvl4pPr>
            <a:lvl5pPr marL="2437973" indent="0">
              <a:buNone/>
              <a:defRPr sz="2100" b="1"/>
            </a:lvl5pPr>
            <a:lvl6pPr marL="3047467" indent="0">
              <a:buNone/>
              <a:defRPr sz="2100" b="1"/>
            </a:lvl6pPr>
            <a:lvl7pPr marL="3656960" indent="0">
              <a:buNone/>
              <a:defRPr sz="2100" b="1"/>
            </a:lvl7pPr>
            <a:lvl8pPr marL="4266453" indent="0">
              <a:buNone/>
              <a:defRPr sz="2100" b="1"/>
            </a:lvl8pPr>
            <a:lvl9pPr marL="4875947" indent="0">
              <a:buNone/>
              <a:defRPr sz="2100" b="1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500707" y="2717800"/>
            <a:ext cx="5078677" cy="3454400"/>
          </a:xfrm>
        </p:spPr>
        <p:txBody>
          <a:bodyPr>
            <a:no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 baseline="0"/>
            </a:lvl6pPr>
            <a:lvl7pPr>
              <a:defRPr sz="2000" baseline="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595381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5152291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21724785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484971" y="584200"/>
            <a:ext cx="6094413" cy="5588000"/>
          </a:xfrm>
        </p:spPr>
        <p:txBody>
          <a:bodyPr>
            <a:normAutofit/>
          </a:bodyPr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 baseline="0"/>
            </a:lvl8pPr>
            <a:lvl9pPr>
              <a:defRPr sz="2000" baseline="0"/>
            </a:lvl9pPr>
          </a:lstStyle>
          <a:p>
            <a:pPr lvl="0"/>
            <a:r>
              <a:rPr lang="en-US" smtClean="0"/>
              <a:t>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6181393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218882" y="1701800"/>
            <a:ext cx="4062942" cy="2438400"/>
          </a:xfrm>
        </p:spPr>
        <p:txBody>
          <a:bodyPr anchor="b">
            <a:normAutofit/>
          </a:bodyPr>
          <a:lstStyle>
            <a:lvl1pPr algn="l">
              <a:defRPr sz="2800" b="0" cap="all" spc="200" baseline="0">
                <a:solidFill>
                  <a:schemeClr val="accent1"/>
                </a:solidFill>
              </a:defRPr>
            </a:lvl1pPr>
          </a:lstStyle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218882" y="4241800"/>
            <a:ext cx="4062942" cy="1930400"/>
          </a:xfrm>
        </p:spPr>
        <p:txBody>
          <a:bodyPr>
            <a:normAutofit/>
          </a:bodyPr>
          <a:lstStyle>
            <a:lvl1pPr marL="0" indent="0">
              <a:buNone/>
              <a:defRPr sz="2000"/>
            </a:lvl1pPr>
            <a:lvl2pPr marL="609493" indent="0">
              <a:buNone/>
              <a:defRPr sz="1600"/>
            </a:lvl2pPr>
            <a:lvl3pPr marL="1218987" indent="0">
              <a:buNone/>
              <a:defRPr sz="1300"/>
            </a:lvl3pPr>
            <a:lvl4pPr marL="1828480" indent="0">
              <a:buNone/>
              <a:defRPr sz="1200"/>
            </a:lvl4pPr>
            <a:lvl5pPr marL="2437973" indent="0">
              <a:buNone/>
              <a:defRPr sz="1200"/>
            </a:lvl5pPr>
            <a:lvl6pPr marL="3047467" indent="0">
              <a:buNone/>
              <a:defRPr sz="1200"/>
            </a:lvl6pPr>
            <a:lvl7pPr marL="3656960" indent="0">
              <a:buNone/>
              <a:defRPr sz="1200"/>
            </a:lvl7pPr>
            <a:lvl8pPr marL="4266453" indent="0">
              <a:buNone/>
              <a:defRPr sz="1200"/>
            </a:lvl8pPr>
            <a:lvl9pPr marL="4875947" indent="0">
              <a:buNone/>
              <a:defRPr sz="1200"/>
            </a:lvl9pPr>
          </a:lstStyle>
          <a:p>
            <a:pPr lvl="0"/>
            <a:r>
              <a:rPr lang="en-US" smtClean="0"/>
              <a:t>Edit Master text styles</a:t>
            </a:r>
          </a:p>
        </p:txBody>
      </p:sp>
      <p:sp>
        <p:nvSpPr>
          <p:cNvPr id="3" name="Picture Placeholder 2" descr="An empty placeholder to add an image. Click on the placeholder and select the image that you wish to add."/>
          <p:cNvSpPr>
            <a:spLocks noGrp="1"/>
          </p:cNvSpPr>
          <p:nvPr>
            <p:ph type="pic" idx="1"/>
          </p:nvPr>
        </p:nvSpPr>
        <p:spPr>
          <a:xfrm>
            <a:off x="5484971" y="584200"/>
            <a:ext cx="6094413" cy="5588000"/>
          </a:xfrm>
          <a:ln w="12700">
            <a:solidFill>
              <a:schemeClr val="bg1">
                <a:lumMod val="75000"/>
                <a:lumOff val="25000"/>
              </a:schemeClr>
            </a:solidFill>
            <a:miter lim="800000"/>
          </a:ln>
        </p:spPr>
        <p:txBody>
          <a:bodyPr>
            <a:normAutofit/>
          </a:bodyPr>
          <a:lstStyle>
            <a:lvl1pPr marL="0" indent="0">
              <a:buNone/>
              <a:defRPr sz="2800"/>
            </a:lvl1pPr>
            <a:lvl2pPr marL="609493" indent="0">
              <a:buNone/>
              <a:defRPr sz="3700"/>
            </a:lvl2pPr>
            <a:lvl3pPr marL="1218987" indent="0">
              <a:buNone/>
              <a:defRPr sz="3200"/>
            </a:lvl3pPr>
            <a:lvl4pPr marL="1828480" indent="0">
              <a:buNone/>
              <a:defRPr sz="2700"/>
            </a:lvl4pPr>
            <a:lvl5pPr marL="2437973" indent="0">
              <a:buNone/>
              <a:defRPr sz="2700"/>
            </a:lvl5pPr>
            <a:lvl6pPr marL="3047467" indent="0">
              <a:buNone/>
              <a:defRPr sz="2700"/>
            </a:lvl6pPr>
            <a:lvl7pPr marL="3656960" indent="0">
              <a:buNone/>
              <a:defRPr sz="2700"/>
            </a:lvl7pPr>
            <a:lvl8pPr marL="4266453" indent="0">
              <a:buNone/>
              <a:defRPr sz="2700"/>
            </a:lvl8pPr>
            <a:lvl9pPr marL="4875947" indent="0">
              <a:buNone/>
              <a:defRPr sz="2700"/>
            </a:lvl9pPr>
          </a:lstStyle>
          <a:p>
            <a:r>
              <a:rPr lang="en-US" dirty="0" smtClean="0"/>
              <a:t>Click icon to add picture</a:t>
            </a:r>
            <a:endParaRPr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DFD029-FB74-4578-B929-F66AA97659CA}" type="datetimeFigureOut">
              <a:rPr lang="en-US"/>
              <a:t>5/11/17</a:t>
            </a:fld>
            <a:endParaRPr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C014DD1E-5D91-48A3-AD6D-45FBA980D106}" type="slidenum">
              <a:r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422343164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gradFill flip="none" rotWithShape="1">
          <a:gsLst>
            <a:gs pos="0">
              <a:schemeClr val="bg2">
                <a:tint val="100000"/>
                <a:shade val="0"/>
                <a:satMod val="100000"/>
              </a:schemeClr>
            </a:gs>
            <a:gs pos="85000">
              <a:schemeClr val="bg2">
                <a:tint val="100000"/>
                <a:shade val="30000"/>
                <a:satMod val="100000"/>
              </a:schemeClr>
            </a:gs>
            <a:gs pos="100000">
              <a:schemeClr val="bg2">
                <a:shade val="60000"/>
                <a:satMod val="100000"/>
              </a:schemeClr>
            </a:gs>
          </a:gsLst>
          <a:lin ang="3600000" scaled="0"/>
          <a:tileRect/>
        </a:gra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left lines"/>
          <p:cNvGrpSpPr/>
          <p:nvPr/>
        </p:nvGrpSpPr>
        <p:grpSpPr>
          <a:xfrm>
            <a:off x="-15870" y="-3174"/>
            <a:ext cx="819993" cy="5229225"/>
            <a:chOff x="-11906" y="-2381"/>
            <a:chExt cx="615155" cy="3921919"/>
          </a:xfrm>
        </p:grpSpPr>
        <p:sp>
          <p:nvSpPr>
            <p:cNvPr id="10" name="Freeform 9"/>
            <p:cNvSpPr/>
            <p:nvPr/>
          </p:nvSpPr>
          <p:spPr>
            <a:xfrm>
              <a:off x="-9526" y="0"/>
              <a:ext cx="612775" cy="3919538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612775" h="3919538">
                  <a:moveTo>
                    <a:pt x="0" y="3919538"/>
                  </a:moveTo>
                  <a:lnTo>
                    <a:pt x="612775" y="2984500"/>
                  </a:lnTo>
                  <a:lnTo>
                    <a:pt x="612775" y="0"/>
                  </a:lnTo>
                </a:path>
              </a:pathLst>
            </a:custGeom>
            <a:noFill/>
            <a:ln w="38100">
              <a:gradFill>
                <a:gsLst>
                  <a:gs pos="50000">
                    <a:schemeClr val="accent1">
                      <a:lumMod val="75000"/>
                    </a:schemeClr>
                  </a:gs>
                  <a:gs pos="0">
                    <a:schemeClr val="accent1"/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1" name="Freeform 10"/>
            <p:cNvSpPr/>
            <p:nvPr/>
          </p:nvSpPr>
          <p:spPr>
            <a:xfrm>
              <a:off x="-11906" y="0"/>
              <a:ext cx="410751" cy="3421856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202024 w 612775"/>
                <a:gd name="connsiteY1" fmla="*/ 3607676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10751 w 410751"/>
                <a:gd name="connsiteY2" fmla="*/ 0 h 3607676"/>
                <a:gd name="connsiteX0" fmla="*/ 0 w 410751"/>
                <a:gd name="connsiteY0" fmla="*/ 3607676 h 3607676"/>
                <a:gd name="connsiteX1" fmla="*/ 410751 w 410751"/>
                <a:gd name="connsiteY1" fmla="*/ 2984500 h 3607676"/>
                <a:gd name="connsiteX2" fmla="*/ 409575 w 410751"/>
                <a:gd name="connsiteY2" fmla="*/ 185820 h 3607676"/>
                <a:gd name="connsiteX3" fmla="*/ 410751 w 410751"/>
                <a:gd name="connsiteY3" fmla="*/ 0 h 3607676"/>
                <a:gd name="connsiteX0" fmla="*/ 0 w 410751"/>
                <a:gd name="connsiteY0" fmla="*/ 3421856 h 3421856"/>
                <a:gd name="connsiteX1" fmla="*/ 410751 w 410751"/>
                <a:gd name="connsiteY1" fmla="*/ 2798680 h 3421856"/>
                <a:gd name="connsiteX2" fmla="*/ 409575 w 410751"/>
                <a:gd name="connsiteY2" fmla="*/ 0 h 3421856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410751" h="3421856">
                  <a:moveTo>
                    <a:pt x="0" y="3421856"/>
                  </a:moveTo>
                  <a:lnTo>
                    <a:pt x="410751" y="2798680"/>
                  </a:lnTo>
                  <a:lnTo>
                    <a:pt x="409575" y="0"/>
                  </a:lnTo>
                </a:path>
              </a:pathLst>
            </a:custGeom>
            <a:noFill/>
            <a:ln w="28575">
              <a:gradFill>
                <a:gsLst>
                  <a:gs pos="0">
                    <a:schemeClr val="accent1">
                      <a:lumMod val="75000"/>
                    </a:schemeClr>
                  </a:gs>
                  <a:gs pos="50000">
                    <a:schemeClr val="accent1">
                      <a:lumMod val="75000"/>
                    </a:schemeClr>
                  </a:gs>
                  <a:gs pos="100000">
                    <a:schemeClr val="accent1"/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  <p:sp>
          <p:nvSpPr>
            <p:cNvPr id="14" name="Freeform 13"/>
            <p:cNvSpPr/>
            <p:nvPr/>
          </p:nvSpPr>
          <p:spPr>
            <a:xfrm>
              <a:off x="-7144" y="-2381"/>
              <a:ext cx="238919" cy="2976561"/>
            </a:xfrm>
            <a:custGeom>
              <a:avLst/>
              <a:gdLst>
                <a:gd name="connsiteX0" fmla="*/ 0 w 603250"/>
                <a:gd name="connsiteY0" fmla="*/ 3905250 h 3905250"/>
                <a:gd name="connsiteX1" fmla="*/ 603250 w 603250"/>
                <a:gd name="connsiteY1" fmla="*/ 2984500 h 3905250"/>
                <a:gd name="connsiteX2" fmla="*/ 603250 w 603250"/>
                <a:gd name="connsiteY2" fmla="*/ 0 h 3905250"/>
                <a:gd name="connsiteX0" fmla="*/ 0 w 612775"/>
                <a:gd name="connsiteY0" fmla="*/ 3919538 h 3919538"/>
                <a:gd name="connsiteX1" fmla="*/ 612775 w 612775"/>
                <a:gd name="connsiteY1" fmla="*/ 2984500 h 3919538"/>
                <a:gd name="connsiteX2" fmla="*/ 612775 w 612775"/>
                <a:gd name="connsiteY2" fmla="*/ 0 h 3919538"/>
                <a:gd name="connsiteX0" fmla="*/ 0 w 612775"/>
                <a:gd name="connsiteY0" fmla="*/ 3919538 h 3919538"/>
                <a:gd name="connsiteX1" fmla="*/ 373856 w 612775"/>
                <a:gd name="connsiteY1" fmla="*/ 3344891 h 3919538"/>
                <a:gd name="connsiteX2" fmla="*/ 612775 w 612775"/>
                <a:gd name="connsiteY2" fmla="*/ 2984500 h 3919538"/>
                <a:gd name="connsiteX3" fmla="*/ 612775 w 612775"/>
                <a:gd name="connsiteY3" fmla="*/ 0 h 3919538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919 w 238919"/>
                <a:gd name="connsiteY2" fmla="*/ 0 h 3344891"/>
                <a:gd name="connsiteX0" fmla="*/ 0 w 238919"/>
                <a:gd name="connsiteY0" fmla="*/ 3344891 h 3344891"/>
                <a:gd name="connsiteX1" fmla="*/ 238919 w 238919"/>
                <a:gd name="connsiteY1" fmla="*/ 2984500 h 3344891"/>
                <a:gd name="connsiteX2" fmla="*/ 238125 w 238919"/>
                <a:gd name="connsiteY2" fmla="*/ 368330 h 3344891"/>
                <a:gd name="connsiteX3" fmla="*/ 238919 w 238919"/>
                <a:gd name="connsiteY3" fmla="*/ 0 h 3344891"/>
                <a:gd name="connsiteX0" fmla="*/ 0 w 238919"/>
                <a:gd name="connsiteY0" fmla="*/ 2976561 h 2976561"/>
                <a:gd name="connsiteX1" fmla="*/ 238919 w 238919"/>
                <a:gd name="connsiteY1" fmla="*/ 2616170 h 2976561"/>
                <a:gd name="connsiteX2" fmla="*/ 238125 w 238919"/>
                <a:gd name="connsiteY2" fmla="*/ 0 h 2976561"/>
              </a:gdLst>
              <a:ahLst/>
              <a:cxnLst>
                <a:cxn ang="0">
                  <a:pos x="connsiteX0" y="connsiteY0"/>
                </a:cxn>
                <a:cxn ang="0">
                  <a:pos x="connsiteX1" y="connsiteY1"/>
                </a:cxn>
                <a:cxn ang="0">
                  <a:pos x="connsiteX2" y="connsiteY2"/>
                </a:cxn>
              </a:cxnLst>
              <a:rect l="l" t="t" r="r" b="b"/>
              <a:pathLst>
                <a:path w="238919" h="2976561">
                  <a:moveTo>
                    <a:pt x="0" y="2976561"/>
                  </a:moveTo>
                  <a:lnTo>
                    <a:pt x="238919" y="2616170"/>
                  </a:lnTo>
                  <a:cubicBezTo>
                    <a:pt x="238654" y="1744113"/>
                    <a:pt x="238390" y="872057"/>
                    <a:pt x="238125" y="0"/>
                  </a:cubicBezTo>
                </a:path>
              </a:pathLst>
            </a:custGeom>
            <a:noFill/>
            <a:ln w="25400">
              <a:gradFill>
                <a:gsLst>
                  <a:gs pos="0">
                    <a:schemeClr val="accent1">
                      <a:lumMod val="50000"/>
                    </a:schemeClr>
                  </a:gs>
                  <a:gs pos="100000">
                    <a:schemeClr val="accent1">
                      <a:lumMod val="75000"/>
                    </a:schemeClr>
                  </a:gs>
                </a:gsLst>
                <a:lin ang="5400000" scaled="0"/>
              </a:gra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/>
            </a:p>
          </p:txBody>
        </p:sp>
      </p:grpSp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218883" y="274637"/>
            <a:ext cx="10360501" cy="1223963"/>
          </a:xfrm>
          <a:prstGeom prst="rect">
            <a:avLst/>
          </a:prstGeom>
        </p:spPr>
        <p:txBody>
          <a:bodyPr vert="horz" lIns="121899" tIns="60949" rIns="121899" bIns="60949" rtlCol="0" anchor="b">
            <a:normAutofit/>
          </a:bodyPr>
          <a:lstStyle/>
          <a:p>
            <a:r>
              <a:rPr lang="en-US" smtClean="0"/>
              <a:t>Click to edit Master title style</a:t>
            </a:r>
            <a:endParaRPr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218883" y="1701797"/>
            <a:ext cx="10360501" cy="4462272"/>
          </a:xfrm>
          <a:prstGeom prst="rect">
            <a:avLst/>
          </a:prstGeom>
        </p:spPr>
        <p:txBody>
          <a:bodyPr vert="horz" lIns="121899" tIns="60949" rIns="121899" bIns="60949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1218882" y="6356352"/>
            <a:ext cx="2234618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DFD029-FB74-4578-B929-F66AA97659CA}" type="datetimeFigureOut">
              <a:rPr lang="en-US"/>
              <a:pPr/>
              <a:t>5/11/17</a:t>
            </a:fld>
            <a:endParaRPr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453501" y="6356352"/>
            <a:ext cx="5281824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63649" y="6356352"/>
            <a:ext cx="1015735" cy="365125"/>
          </a:xfrm>
          <a:prstGeom prst="rect">
            <a:avLst/>
          </a:prstGeom>
        </p:spPr>
        <p:txBody>
          <a:bodyPr vert="horz" lIns="121899" tIns="60949" rIns="121899" bIns="60949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C014DD1E-5D91-48A3-AD6D-45FBA980D106}" type="slidenum">
              <a:rPr/>
              <a:pPr/>
              <a:t>‹#›</a:t>
            </a:fld>
            <a:endParaRPr/>
          </a:p>
        </p:txBody>
      </p:sp>
    </p:spTree>
    <p:extLst>
      <p:ext uri="{BB962C8B-B14F-4D97-AF65-F5344CB8AC3E}">
        <p14:creationId xmlns:p14="http://schemas.microsoft.com/office/powerpoint/2010/main" val="1395275884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xStyles>
    <p:titleStyle>
      <a:lvl1pPr algn="l" defTabSz="1218987" rtl="0" eaLnBrk="1" latinLnBrk="0" hangingPunct="1">
        <a:lnSpc>
          <a:spcPct val="90000"/>
        </a:lnSpc>
        <a:spcBef>
          <a:spcPct val="0"/>
        </a:spcBef>
        <a:buNone/>
        <a:defRPr sz="36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04747" indent="-304747" algn="l" defTabSz="1218987" rtl="0" eaLnBrk="1" latinLnBrk="0" hangingPunct="1">
        <a:lnSpc>
          <a:spcPct val="90000"/>
        </a:lnSpc>
        <a:spcBef>
          <a:spcPts val="1600"/>
        </a:spcBef>
        <a:buClr>
          <a:schemeClr val="accent1"/>
        </a:buClr>
        <a:buSzPct val="100000"/>
        <a:buFont typeface="Arial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24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21898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52373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82848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133227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2437973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742720" indent="-231607" algn="l" defTabSz="1218987" rtl="0" eaLnBrk="1" latinLnBrk="0" hangingPunct="1">
        <a:lnSpc>
          <a:spcPct val="90000"/>
        </a:lnSpc>
        <a:spcBef>
          <a:spcPts val="800"/>
        </a:spcBef>
        <a:buClr>
          <a:schemeClr val="accent1"/>
        </a:buClr>
        <a:buSzPct val="80000"/>
        <a:buFont typeface="Arial" pitchFamily="34" charset="0"/>
        <a:buChar char="•"/>
        <a:defRPr sz="20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/>
      </a:defPPr>
      <a:lvl1pPr marL="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1pPr>
      <a:lvl2pPr marL="60949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21898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82848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4pPr>
      <a:lvl5pPr marL="243797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5pPr>
      <a:lvl6pPr marL="304746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6pPr>
      <a:lvl7pPr marL="3656960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7pPr>
      <a:lvl8pPr marL="4266453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8pPr>
      <a:lvl9pPr marL="4875947" algn="l" defTabSz="1218987" rtl="0" eaLnBrk="1" latinLnBrk="0" hangingPunct="1">
        <a:defRPr sz="24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2160" userDrawn="1">
          <p15:clr>
            <a:srgbClr val="F26B43"/>
          </p15:clr>
        </p15:guide>
        <p15:guide id="2" pos="3839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tif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1.tiff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2.png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3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tiff"/><Relationship Id="rId3" Type="http://schemas.openxmlformats.org/officeDocument/2006/relationships/image" Target="../media/image5.jpeg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image" Target="../media/image6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7.jpe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Risk Determinations and Social Engineering</a:t>
            </a:r>
            <a:endParaRPr lang="en-US" dirty="0"/>
          </a:p>
        </p:txBody>
      </p:sp>
      <p:sp>
        <p:nvSpPr>
          <p:cNvPr id="5" name="Subtitle 4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r>
              <a:rPr lang="en-US" dirty="0" smtClean="0"/>
              <a:t>Edward Escobedo</a:t>
            </a:r>
          </a:p>
          <a:p>
            <a:r>
              <a:rPr lang="en-US" dirty="0" smtClean="0"/>
              <a:t>Lewis University</a:t>
            </a:r>
          </a:p>
          <a:p>
            <a:r>
              <a:rPr lang="en-US" dirty="0" smtClean="0"/>
              <a:t>CPsc-59700 Project Presentation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3322918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Solution/Recommended Checklist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Checklist will address the social engineering issues</a:t>
            </a:r>
          </a:p>
          <a:p>
            <a:pPr lvl="1"/>
            <a:r>
              <a:rPr lang="en-US" dirty="0" smtClean="0"/>
              <a:t>Will not be a separate assessment</a:t>
            </a:r>
          </a:p>
          <a:p>
            <a:r>
              <a:rPr lang="en-US" dirty="0" smtClean="0"/>
              <a:t>Risk Determination</a:t>
            </a:r>
          </a:p>
          <a:p>
            <a:pPr lvl="1"/>
            <a:r>
              <a:rPr lang="en-US" dirty="0" smtClean="0"/>
              <a:t>Accompany original assessment</a:t>
            </a:r>
          </a:p>
          <a:p>
            <a:pPr lvl="1"/>
            <a:r>
              <a:rPr lang="en-US" dirty="0" smtClean="0"/>
              <a:t>Based on Categorization</a:t>
            </a:r>
          </a:p>
          <a:p>
            <a:pPr lvl="2"/>
            <a:r>
              <a:rPr lang="en-US" dirty="0" smtClean="0"/>
              <a:t>CIA Triad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7724317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Checklist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535638055"/>
              </p:ext>
            </p:extLst>
          </p:nvPr>
        </p:nvGraphicFramePr>
        <p:xfrm>
          <a:off x="2741612" y="1828801"/>
          <a:ext cx="7391399" cy="4419598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3695107"/>
                <a:gridCol w="3696292"/>
              </a:tblGrid>
              <a:tr h="662939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Social Engineering Risk Checklist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662939">
                <a:tc>
                  <a:txBody>
                    <a:bodyPr/>
                    <a:lstStyle/>
                    <a:p>
                      <a:pPr marL="0" marR="0" indent="4572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Risk Factor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Variables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132588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System Characteristics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Understand purpose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Number of General User/Privileged Users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Is system public facing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1767840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Access Control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Is PKI used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Dual Authentication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Biometrics</a:t>
                      </a:r>
                    </a:p>
                    <a:p>
                      <a:pPr marL="457200" marR="0" indent="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69638884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Checklist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877447163"/>
              </p:ext>
            </p:extLst>
          </p:nvPr>
        </p:nvGraphicFramePr>
        <p:xfrm>
          <a:off x="2132012" y="2104231"/>
          <a:ext cx="8229599" cy="4152432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4114139"/>
                <a:gridCol w="4115460"/>
              </a:tblGrid>
              <a:tr h="1694987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Security Polices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Written set of Social engineering policies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Visitor Management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Internet usage policy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User ID and Password Policy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Mobile Technology Use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338997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Physical Security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0" marR="0" indent="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 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338997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Data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Hard and Soft Copy Materials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338997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Applications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Black and Whitelisting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677995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Awareness and Training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How often Security Training/Awareness conducted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How does program track compliance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  <a:tr h="677995">
                <a:tc>
                  <a:txBody>
                    <a:bodyPr/>
                    <a:lstStyle/>
                    <a:p>
                      <a:pPr marL="0" marR="0" indent="0" algn="ctr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</a:pPr>
                      <a:r>
                        <a:rPr lang="en-US" sz="1200" dirty="0">
                          <a:effectLst/>
                        </a:rPr>
                        <a:t>Incident Response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  <a:tc>
                  <a:txBody>
                    <a:bodyPr/>
                    <a:lstStyle/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How does program track incidents</a:t>
                      </a:r>
                    </a:p>
                    <a:p>
                      <a:pPr marL="342900" marR="0" lvl="0" indent="-342900" hangingPunct="0">
                        <a:lnSpc>
                          <a:spcPct val="2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Font typeface="Symbol" charset="2"/>
                        <a:buChar char=""/>
                      </a:pPr>
                      <a:r>
                        <a:rPr lang="en-US" sz="1200" dirty="0">
                          <a:effectLst/>
                        </a:rPr>
                        <a:t>Reporting and Incident Response Procedures</a:t>
                      </a:r>
                      <a:endParaRPr lang="en-US" sz="1200" dirty="0">
                        <a:effectLst/>
                        <a:latin typeface="Times New Roman" charset="0"/>
                        <a:ea typeface="Times New Roman" charset="0"/>
                      </a:endParaRPr>
                    </a:p>
                  </a:txBody>
                  <a:tcPr marL="68580" marR="68580" marT="0" marB="0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88917296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SCA tasked to address social engineering</a:t>
            </a:r>
          </a:p>
          <a:p>
            <a:r>
              <a:rPr lang="en-US" dirty="0" smtClean="0"/>
              <a:t>Easy exploit due to human factor</a:t>
            </a:r>
          </a:p>
          <a:p>
            <a:r>
              <a:rPr lang="en-US" dirty="0" smtClean="0"/>
              <a:t>Different types to address</a:t>
            </a:r>
          </a:p>
          <a:p>
            <a:r>
              <a:rPr lang="en-US" dirty="0" smtClean="0"/>
              <a:t>Navy Assessors personnel and number of systems</a:t>
            </a:r>
          </a:p>
          <a:p>
            <a:r>
              <a:rPr lang="en-US" dirty="0" smtClean="0"/>
              <a:t>Program provides all information</a:t>
            </a:r>
          </a:p>
          <a:p>
            <a:r>
              <a:rPr lang="en-US" dirty="0" smtClean="0"/>
              <a:t>Creation of a standard checklist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09476025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Questions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4167981" y="1701800"/>
            <a:ext cx="4462463" cy="44624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5755414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Title 12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Introduction</a:t>
            </a:r>
            <a:endParaRPr lang="en-US" dirty="0"/>
          </a:p>
        </p:txBody>
      </p:sp>
      <p:sp>
        <p:nvSpPr>
          <p:cNvPr id="14" name="Content Placeholder 13"/>
          <p:cNvSpPr>
            <a:spLocks noGrp="1"/>
          </p:cNvSpPr>
          <p:nvPr>
            <p:ph sz="half" idx="1"/>
          </p:nvPr>
        </p:nvSpPr>
        <p:spPr/>
        <p:txBody>
          <a:bodyPr>
            <a:normAutofit lnSpcReduction="10000"/>
          </a:bodyPr>
          <a:lstStyle/>
          <a:p>
            <a:pPr marR="0" lvl="0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 charset="0"/>
              <a:buChar char="•"/>
              <a:tabLst/>
              <a:defRPr/>
            </a:pPr>
            <a:r>
              <a:rPr lang="en-US" dirty="0" smtClean="0"/>
              <a:t>Issue To Address</a:t>
            </a:r>
          </a:p>
          <a:p>
            <a:pPr lvl="1"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Social Engineering in Risk Assessments for the Navy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Why Is this important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Social Engineering Types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Navy Security Control Assessors</a:t>
            </a:r>
          </a:p>
          <a:p>
            <a:pPr lvl="1"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Risk Management Framework</a:t>
            </a:r>
          </a:p>
          <a:p>
            <a:pPr lvl="1"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Security Categorization</a:t>
            </a:r>
          </a:p>
          <a:p>
            <a:pPr lvl="1"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Security Controls</a:t>
            </a:r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Variables to Consider</a:t>
            </a:r>
            <a:endParaRPr lang="en-US" dirty="0"/>
          </a:p>
          <a:p>
            <a:pPr defTabSz="914400">
              <a:lnSpc>
                <a:spcPct val="100000"/>
              </a:lnSpc>
              <a:spcBef>
                <a:spcPts val="0"/>
              </a:spcBef>
              <a:buClrTx/>
              <a:buSzTx/>
              <a:buFont typeface="Arial" charset="0"/>
              <a:buChar char="•"/>
            </a:pPr>
            <a:r>
              <a:rPr lang="en-US" dirty="0" smtClean="0"/>
              <a:t>Recommendation Solution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2"/>
          </p:nvPr>
        </p:nvSpPr>
        <p:spPr/>
        <p:txBody>
          <a:bodyPr>
            <a:normAutofit lnSpcReduction="10000"/>
          </a:bodyPr>
          <a:lstStyle/>
          <a:p>
            <a:endParaRPr lang="en-US" dirty="0"/>
          </a:p>
        </p:txBody>
      </p:sp>
      <p:pic>
        <p:nvPicPr>
          <p:cNvPr id="2" name="Picture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448584" y="1743737"/>
            <a:ext cx="5130800" cy="40132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2911432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ISSUE: Risk Determinations for the Navy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Navy Authorizing Authority (NAO) Tasking:</a:t>
            </a:r>
          </a:p>
          <a:p>
            <a:pPr lvl="1"/>
            <a:r>
              <a:rPr lang="en-US" dirty="0" smtClean="0"/>
              <a:t>Assessors address Social Engineering</a:t>
            </a:r>
          </a:p>
          <a:p>
            <a:pPr lvl="1"/>
            <a:r>
              <a:rPr lang="en-US" dirty="0" smtClean="0"/>
              <a:t>No general guidance exists</a:t>
            </a:r>
          </a:p>
          <a:p>
            <a:pPr lvl="1"/>
            <a:r>
              <a:rPr lang="en-US" dirty="0" smtClean="0"/>
              <a:t>How much weight is should assessor consider</a:t>
            </a:r>
          </a:p>
          <a:p>
            <a:pPr lvl="1"/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10768434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Engineering: Why is it Important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1"/>
          </p:nvPr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219200" y="2611181"/>
            <a:ext cx="5078413" cy="2656400"/>
          </a:xfrm>
        </p:spPr>
      </p:pic>
      <p:sp>
        <p:nvSpPr>
          <p:cNvPr id="6" name="Content Placeholder 5"/>
          <p:cNvSpPr>
            <a:spLocks noGrp="1"/>
          </p:cNvSpPr>
          <p:nvPr>
            <p:ph sz="half" idx="2"/>
          </p:nvPr>
        </p:nvSpPr>
        <p:spPr/>
        <p:txBody>
          <a:bodyPr/>
          <a:lstStyle/>
          <a:p>
            <a:r>
              <a:rPr lang="en-US" dirty="0" smtClean="0"/>
              <a:t>Most common attack</a:t>
            </a:r>
          </a:p>
          <a:p>
            <a:r>
              <a:rPr lang="en-US" dirty="0" smtClean="0"/>
              <a:t>Gain information to penetrate networks and systems</a:t>
            </a:r>
          </a:p>
          <a:p>
            <a:r>
              <a:rPr lang="en-US" dirty="0" smtClean="0"/>
              <a:t>No technical skill is necessary</a:t>
            </a:r>
          </a:p>
          <a:p>
            <a:r>
              <a:rPr lang="en-US" dirty="0" smtClean="0"/>
              <a:t>Easiest attack due to human factor.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74386221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Social Engineering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218883" y="1676437"/>
            <a:ext cx="5078677" cy="4465320"/>
          </a:xfrm>
        </p:spPr>
        <p:txBody>
          <a:bodyPr/>
          <a:lstStyle/>
          <a:p>
            <a:r>
              <a:rPr lang="en-US" dirty="0" smtClean="0"/>
              <a:t>Navy’s Biggest Issues</a:t>
            </a:r>
          </a:p>
          <a:p>
            <a:pPr lvl="1"/>
            <a:r>
              <a:rPr lang="en-US" dirty="0" smtClean="0"/>
              <a:t>Phishing </a:t>
            </a:r>
            <a:r>
              <a:rPr lang="mr-IN" dirty="0" smtClean="0"/>
              <a:t>–</a:t>
            </a:r>
            <a:r>
              <a:rPr lang="en-US" dirty="0" smtClean="0"/>
              <a:t> 62%</a:t>
            </a:r>
          </a:p>
          <a:p>
            <a:pPr lvl="1"/>
            <a:r>
              <a:rPr lang="en-US" dirty="0" smtClean="0"/>
              <a:t>Whaling </a:t>
            </a:r>
            <a:r>
              <a:rPr lang="mr-IN" dirty="0" smtClean="0"/>
              <a:t>–</a:t>
            </a:r>
            <a:r>
              <a:rPr lang="en-US" dirty="0" smtClean="0"/>
              <a:t> 22%</a:t>
            </a:r>
          </a:p>
          <a:p>
            <a:pPr lvl="1"/>
            <a:r>
              <a:rPr lang="en-US" dirty="0" smtClean="0"/>
              <a:t>Vishing </a:t>
            </a:r>
            <a:r>
              <a:rPr lang="mr-IN" dirty="0" smtClean="0"/>
              <a:t>–</a:t>
            </a:r>
            <a:r>
              <a:rPr lang="en-US" dirty="0" smtClean="0"/>
              <a:t> 20%</a:t>
            </a:r>
          </a:p>
          <a:p>
            <a:pPr lvl="1"/>
            <a:r>
              <a:rPr lang="en-US" dirty="0" smtClean="0"/>
              <a:t>Spim</a:t>
            </a:r>
            <a:r>
              <a:rPr lang="en-US" dirty="0" smtClean="0"/>
              <a:t> -25%</a:t>
            </a:r>
            <a:endParaRPr lang="en-US" dirty="0"/>
          </a:p>
        </p:txBody>
      </p:sp>
      <p:pic>
        <p:nvPicPr>
          <p:cNvPr id="5" name="Content Placeholder 4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7032089" y="1706563"/>
            <a:ext cx="4015860" cy="446563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1718929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Navy Security Control Assessor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>
              <a:buFont typeface="Arial" charset="0"/>
              <a:buChar char="•"/>
            </a:pPr>
            <a:r>
              <a:rPr lang="en-US" dirty="0" smtClean="0"/>
              <a:t>Risk Determinations for the Navy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440 Ships / 1850 Shore Stations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14 Assessors</a:t>
            </a:r>
          </a:p>
          <a:p>
            <a:pPr>
              <a:buFont typeface="Arial" charset="0"/>
              <a:buChar char="•"/>
            </a:pPr>
            <a:r>
              <a:rPr lang="en-US" dirty="0" smtClean="0"/>
              <a:t>Budget Cuts</a:t>
            </a:r>
          </a:p>
          <a:p>
            <a:pPr lvl="1">
              <a:buFont typeface="Arial" charset="0"/>
              <a:buChar char="•"/>
            </a:pPr>
            <a:r>
              <a:rPr lang="en-US" dirty="0" smtClean="0"/>
              <a:t>4 Hours per system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53783399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Navy Security Control Assessor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Risk Management Framework</a:t>
            </a:r>
          </a:p>
          <a:p>
            <a:pPr lvl="1"/>
            <a:r>
              <a:rPr lang="en-US" dirty="0" smtClean="0"/>
              <a:t>Repository for all system accreditations</a:t>
            </a:r>
          </a:p>
          <a:p>
            <a:r>
              <a:rPr lang="en-US" dirty="0" smtClean="0"/>
              <a:t>Program provide all Information</a:t>
            </a:r>
          </a:p>
          <a:p>
            <a:pPr lvl="1"/>
            <a:r>
              <a:rPr lang="en-US" dirty="0" smtClean="0"/>
              <a:t>Certification and Accreditation plan</a:t>
            </a:r>
          </a:p>
          <a:p>
            <a:pPr lvl="1"/>
            <a:r>
              <a:rPr lang="en-US" dirty="0" smtClean="0"/>
              <a:t>Architecture and data flow diagrams</a:t>
            </a:r>
          </a:p>
          <a:p>
            <a:pPr lvl="1"/>
            <a:r>
              <a:rPr lang="en-US" dirty="0" smtClean="0"/>
              <a:t>Hardware/Software and Ports used</a:t>
            </a:r>
          </a:p>
          <a:p>
            <a:pPr lvl="1"/>
            <a:r>
              <a:rPr lang="en-US" dirty="0" smtClean="0"/>
              <a:t>Risk Assessment Report and POA&amp;M</a:t>
            </a:r>
          </a:p>
          <a:p>
            <a:r>
              <a:rPr lang="en-US" dirty="0" smtClean="0"/>
              <a:t>Risk Determination</a:t>
            </a:r>
          </a:p>
          <a:p>
            <a:pPr lvl="1"/>
            <a:r>
              <a:rPr lang="en-US" dirty="0" smtClean="0"/>
              <a:t>High, Medium, Low</a:t>
            </a: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466012" y="1701797"/>
            <a:ext cx="4572000" cy="1041403"/>
          </a:xfrm>
          <a:prstGeom prst="rect">
            <a:avLst/>
          </a:prstGeom>
        </p:spPr>
      </p:pic>
      <p:pic>
        <p:nvPicPr>
          <p:cNvPr id="5" name="Picture 4"/>
          <p:cNvPicPr/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161212" y="3488179"/>
            <a:ext cx="4737100" cy="26758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20740881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Security Controls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/>
        <p:txBody>
          <a:bodyPr/>
          <a:lstStyle/>
          <a:p>
            <a:r>
              <a:rPr lang="en-US" dirty="0" smtClean="0"/>
              <a:t>18 Family of controls</a:t>
            </a:r>
          </a:p>
          <a:p>
            <a:r>
              <a:rPr lang="en-US" dirty="0" smtClean="0"/>
              <a:t>Compliance</a:t>
            </a:r>
          </a:p>
          <a:p>
            <a:pPr lvl="1"/>
            <a:r>
              <a:rPr lang="en-US" dirty="0" smtClean="0"/>
              <a:t>Scans needed to prove</a:t>
            </a:r>
          </a:p>
          <a:p>
            <a:r>
              <a:rPr lang="en-US" dirty="0" smtClean="0"/>
              <a:t>Social Engineering can cover multiple controls</a:t>
            </a:r>
          </a:p>
          <a:p>
            <a:pPr lvl="1"/>
            <a:r>
              <a:rPr lang="en-US" dirty="0" smtClean="0"/>
              <a:t>How to prove controls is complaint</a:t>
            </a:r>
            <a:endParaRPr lang="en-US" dirty="0"/>
          </a:p>
        </p:txBody>
      </p:sp>
      <p:pic>
        <p:nvPicPr>
          <p:cNvPr id="6" name="Content Placeholder 5"/>
          <p:cNvPicPr>
            <a:picLocks noGrp="1" noChangeAspect="1"/>
          </p:cNvPicPr>
          <p:nvPr>
            <p:ph sz="half" idx="2"/>
          </p:nvPr>
        </p:nvPicPr>
        <p:blipFill>
          <a:blip r:embed="rId2"/>
          <a:stretch>
            <a:fillRect/>
          </a:stretch>
        </p:blipFill>
        <p:spPr>
          <a:xfrm>
            <a:off x="6500813" y="2848392"/>
            <a:ext cx="5078412" cy="218197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457482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Variables for Considerations</a:t>
            </a:r>
            <a:endParaRPr lang="en-US" dirty="0"/>
          </a:p>
        </p:txBody>
      </p:sp>
      <p:sp>
        <p:nvSpPr>
          <p:cNvPr id="5" name="Content Placeholder 4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Starting Point</a:t>
            </a:r>
          </a:p>
          <a:p>
            <a:pPr lvl="1"/>
            <a:r>
              <a:rPr lang="en-US" dirty="0" smtClean="0"/>
              <a:t>Security Polices</a:t>
            </a:r>
            <a:endParaRPr lang="en-US" dirty="0"/>
          </a:p>
          <a:p>
            <a:r>
              <a:rPr lang="en-US" dirty="0" smtClean="0"/>
              <a:t>Security Awareness</a:t>
            </a:r>
            <a:endParaRPr lang="en-US" dirty="0"/>
          </a:p>
          <a:p>
            <a:pPr lvl="1"/>
            <a:r>
              <a:rPr lang="en-US" dirty="0" smtClean="0"/>
              <a:t>Quarterly Training is Required</a:t>
            </a:r>
          </a:p>
          <a:p>
            <a:pPr lvl="1"/>
            <a:r>
              <a:rPr lang="en-US" dirty="0" smtClean="0"/>
              <a:t>Most neglected step</a:t>
            </a:r>
          </a:p>
          <a:p>
            <a:r>
              <a:rPr lang="en-US" dirty="0" smtClean="0"/>
              <a:t>System Complexity</a:t>
            </a:r>
          </a:p>
          <a:p>
            <a:r>
              <a:rPr lang="en-US" dirty="0" smtClean="0"/>
              <a:t>Number of Users</a:t>
            </a:r>
          </a:p>
          <a:p>
            <a:pPr lvl="1"/>
            <a:r>
              <a:rPr lang="en-US" dirty="0" smtClean="0"/>
              <a:t>Privileged accounts </a:t>
            </a:r>
            <a:r>
              <a:rPr lang="en-US" dirty="0"/>
              <a:t>t</a:t>
            </a:r>
            <a:r>
              <a:rPr lang="en-US" dirty="0" smtClean="0"/>
              <a:t>o regular accounts</a:t>
            </a:r>
          </a:p>
          <a:p>
            <a:pPr lvl="1"/>
            <a:endParaRPr lang="en-US" dirty="0"/>
          </a:p>
        </p:txBody>
      </p:sp>
      <p:pic>
        <p:nvPicPr>
          <p:cNvPr id="6" name="Picture 5"/>
          <p:cNvPicPr/>
          <p:nvPr/>
        </p:nvPicPr>
        <p:blipFill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7008812" y="1905000"/>
            <a:ext cx="5012690" cy="3133090"/>
          </a:xfrm>
          <a:prstGeom prst="rect">
            <a:avLst/>
          </a:prstGeom>
          <a:noFill/>
          <a:ln>
            <a:noFill/>
          </a:ln>
        </p:spPr>
      </p:pic>
    </p:spTree>
    <p:extLst>
      <p:ext uri="{BB962C8B-B14F-4D97-AF65-F5344CB8AC3E}">
        <p14:creationId xmlns:p14="http://schemas.microsoft.com/office/powerpoint/2010/main" val="68702460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med" p14:dur="700">
        <p:fade/>
      </p:transition>
    </mc:Choice>
    <mc:Fallback xmlns="">
      <p:transition spd="med">
        <p:fade/>
      </p:transition>
    </mc:Fallback>
  </mc:AlternateContent>
  <p:timing>
    <p:tnLst>
      <p:par>
        <p:cTn id="1" dur="indefinite" restart="never" nodeType="tmRoot"/>
      </p:par>
    </p:tnLst>
  </p:timing>
</p:sld>
</file>

<file path=ppt/theme/theme1.xml><?xml version="1.0" encoding="utf-8"?>
<a:theme xmlns:a="http://schemas.openxmlformats.org/drawingml/2006/main" name="Tech 16x9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>
    <a:spDef>
      <a:spPr/>
      <a:bodyPr rtlCol="0" anchor="ctr"/>
      <a:lstStyle>
        <a:defPPr algn="ctr">
          <a:defRPr sz="2800"/>
        </a:defPPr>
      </a:lstStyle>
      <a:style>
        <a:lnRef idx="2">
          <a:schemeClr val="accent1">
            <a:shade val="50000"/>
          </a:schemeClr>
        </a:lnRef>
        <a:fillRef idx="1">
          <a:schemeClr val="accent1"/>
        </a:fillRef>
        <a:effectRef idx="0">
          <a:schemeClr val="accent1"/>
        </a:effectRef>
        <a:fontRef idx="minor">
          <a:schemeClr val="lt1"/>
        </a:fontRef>
      </a:style>
    </a:spDef>
    <a:lnDef>
      <a:spPr>
        <a:ln w="25400"/>
      </a:spPr>
      <a:bodyPr/>
      <a:lstStyle/>
      <a:style>
        <a:lnRef idx="1">
          <a:schemeClr val="accent1"/>
        </a:lnRef>
        <a:fillRef idx="0">
          <a:schemeClr val="accent1"/>
        </a:fillRef>
        <a:effectRef idx="0">
          <a:schemeClr val="accent1"/>
        </a:effectRef>
        <a:fontRef idx="minor">
          <a:schemeClr val="tx1"/>
        </a:fontRef>
      </a:style>
    </a:lnDef>
    <a:txDef>
      <a:spPr>
        <a:noFill/>
      </a:spPr>
      <a:bodyPr wrap="square" rtlCol="0">
        <a:spAutoFit/>
      </a:bodyPr>
      <a:lstStyle>
        <a:defPPr>
          <a:defRPr sz="2800"/>
        </a:defPPr>
      </a:lstStyle>
    </a:txDef>
  </a:objectDefaults>
  <a:extraClrSchemeLst/>
  <a:extLst>
    <a:ext uri="{05A4C25C-085E-4340-85A3-A5531E510DB2}">
      <thm15:themeFamily xmlns:thm15="http://schemas.microsoft.com/office/thememl/2012/main" name="TF02787990.potx" id="{BDB9CD5E-36EC-45F3-B87D-6D062B8A3823}" vid="{51682E2F-7C85-4D6F-AD40-072EFC83910D}"/>
    </a:ext>
  </a:extLst>
</a:theme>
</file>

<file path=ppt/theme/theme2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Office Theme">
  <a:themeElements>
    <a:clrScheme name="Tech_16x9">
      <a:dk1>
        <a:sysClr val="windowText" lastClr="000000"/>
      </a:dk1>
      <a:lt1>
        <a:sysClr val="window" lastClr="FFFFFF"/>
      </a:lt1>
      <a:dk2>
        <a:srgbClr val="192A52"/>
      </a:dk2>
      <a:lt2>
        <a:srgbClr val="C0C0C0"/>
      </a:lt2>
      <a:accent1>
        <a:srgbClr val="009999"/>
      </a:accent1>
      <a:accent2>
        <a:srgbClr val="E98915"/>
      </a:accent2>
      <a:accent3>
        <a:srgbClr val="A419A7"/>
      </a:accent3>
      <a:accent4>
        <a:srgbClr val="AFC34D"/>
      </a:accent4>
      <a:accent5>
        <a:srgbClr val="E5572B"/>
      </a:accent5>
      <a:accent6>
        <a:srgbClr val="6868C4"/>
      </a:accent6>
      <a:hlink>
        <a:srgbClr val="009999"/>
      </a:hlink>
      <a:folHlink>
        <a:srgbClr val="7F7F7F"/>
      </a:folHlink>
    </a:clrScheme>
    <a:fontScheme name="Calibri">
      <a:maj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ゴシック"/>
        <a:font script="Hang" typeface="HY중고딕"/>
        <a:font script="Hans" typeface="幼圆"/>
        <a:font script="Hant" typeface="微軟正黑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Tech_16x9">
      <a:fillStyleLst>
        <a:solidFill>
          <a:schemeClr val="phClr"/>
        </a:solidFill>
        <a:gradFill rotWithShape="1">
          <a:gsLst>
            <a:gs pos="0">
              <a:schemeClr val="phClr">
                <a:tint val="20000"/>
                <a:satMod val="180000"/>
                <a:lumMod val="98000"/>
              </a:schemeClr>
            </a:gs>
            <a:gs pos="40000">
              <a:schemeClr val="phClr">
                <a:tint val="30000"/>
                <a:satMod val="260000"/>
                <a:lumMod val="84000"/>
              </a:schemeClr>
            </a:gs>
            <a:gs pos="100000">
              <a:schemeClr val="phClr">
                <a:tint val="100000"/>
                <a:satMod val="110000"/>
              </a:schemeClr>
            </a:gs>
          </a:gsLst>
          <a:lin ang="5040000" scaled="1"/>
        </a:gradFill>
        <a:gradFill rotWithShape="1">
          <a:gsLst>
            <a:gs pos="0">
              <a:schemeClr val="phClr">
                <a:shade val="15000"/>
                <a:satMod val="180000"/>
              </a:schemeClr>
            </a:gs>
            <a:gs pos="50000">
              <a:schemeClr val="phClr">
                <a:shade val="45000"/>
                <a:satMod val="170000"/>
              </a:schemeClr>
            </a:gs>
            <a:gs pos="70000">
              <a:schemeClr val="phClr">
                <a:tint val="99000"/>
                <a:shade val="65000"/>
                <a:satMod val="155000"/>
              </a:schemeClr>
            </a:gs>
            <a:gs pos="100000">
              <a:schemeClr val="phClr">
                <a:tint val="100000"/>
                <a:shade val="100000"/>
                <a:satMod val="15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/>
          </a:solidFill>
          <a:miter lim="800000"/>
        </a:ln>
        <a:ln w="25400" cap="flat" cmpd="sng" algn="ctr">
          <a:solidFill>
            <a:schemeClr val="phClr"/>
          </a:solidFill>
          <a:miter lim="800000"/>
        </a:ln>
        <a:ln w="38100" cap="flat" cmpd="sng" algn="ctr">
          <a:solidFill>
            <a:schemeClr val="phClr"/>
          </a:solidFill>
          <a:miter lim="800000"/>
        </a:ln>
      </a:lnStyleLst>
      <a:effectStyleLst>
        <a:effectStyle>
          <a:effectLst/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</a:effectStyle>
        <a:effectStyle>
          <a:effectLst>
            <a:outerShdw blurRad="38100" dist="25400" dir="2700000" algn="br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balanced" dir="t">
              <a:rot lat="0" lon="0" rev="5100000"/>
            </a:lightRig>
          </a:scene3d>
          <a:sp3d contourW="6350">
            <a:bevelT w="29210" h="12700"/>
            <a:contourClr>
              <a:schemeClr val="phClr">
                <a:satMod val="300000"/>
              </a:schemeClr>
            </a:contourClr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tint val="100000"/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3500000" scaled="0"/>
        </a:gradFill>
        <a:gradFill rotWithShape="1">
          <a:gsLst>
            <a:gs pos="0">
              <a:schemeClr val="phClr">
                <a:tint val="100000"/>
                <a:shade val="0"/>
                <a:satMod val="100000"/>
              </a:schemeClr>
            </a:gs>
            <a:gs pos="85000">
              <a:schemeClr val="phClr">
                <a:shade val="30000"/>
                <a:satMod val="100000"/>
              </a:schemeClr>
            </a:gs>
            <a:gs pos="100000">
              <a:schemeClr val="phClr">
                <a:shade val="60000"/>
                <a:satMod val="100000"/>
              </a:schemeClr>
            </a:gs>
          </a:gsLst>
          <a:lin ang="18900000" scaled="0"/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LocPublishedLinkedAssetsLookup xmlns="4873beb7-5857-4685-be1f-d57550cc96cc" xsi:nil="true"/>
    <ApprovalStatus xmlns="4873beb7-5857-4685-be1f-d57550cc96cc">InProgress</ApprovalStatus>
    <MarketSpecific xmlns="4873beb7-5857-4685-be1f-d57550cc96cc">false</MarketSpecific>
    <LocComments xmlns="4873beb7-5857-4685-be1f-d57550cc96cc" xsi:nil="true"/>
    <LocLastLocAttemptVersionTypeLookup xmlns="4873beb7-5857-4685-be1f-d57550cc96cc" xsi:nil="true"/>
    <DirectSourceMarket xmlns="4873beb7-5857-4685-be1f-d57550cc96cc" xsi:nil="true"/>
    <ThumbnailAssetId xmlns="4873beb7-5857-4685-be1f-d57550cc96cc" xsi:nil="true"/>
    <PrimaryImageGen xmlns="4873beb7-5857-4685-be1f-d57550cc96cc">false</PrimaryImageGen>
    <LocNewPublishedVersionLookup xmlns="4873beb7-5857-4685-be1f-d57550cc96cc" xsi:nil="true"/>
    <LegacyData xmlns="4873beb7-5857-4685-be1f-d57550cc96cc" xsi:nil="true"/>
    <LocRecommendedHandoff xmlns="4873beb7-5857-4685-be1f-d57550cc96cc" xsi:nil="true"/>
    <BusinessGroup xmlns="4873beb7-5857-4685-be1f-d57550cc96cc" xsi:nil="true"/>
    <BlockPublish xmlns="4873beb7-5857-4685-be1f-d57550cc96cc">false</BlockPublish>
    <TPFriendlyName xmlns="4873beb7-5857-4685-be1f-d57550cc96cc" xsi:nil="true"/>
    <LocOverallPublishStatusLookup xmlns="4873beb7-5857-4685-be1f-d57550cc96cc" xsi:nil="true"/>
    <NumericId xmlns="4873beb7-5857-4685-be1f-d57550cc96cc" xsi:nil="true"/>
    <APEditor xmlns="4873beb7-5857-4685-be1f-d57550cc96cc">
      <UserInfo>
        <DisplayName/>
        <AccountId xsi:nil="true"/>
        <AccountType/>
      </UserInfo>
    </APEditor>
    <SourceTitle xmlns="4873beb7-5857-4685-be1f-d57550cc96cc" xsi:nil="true"/>
    <OpenTemplate xmlns="4873beb7-5857-4685-be1f-d57550cc96cc">true</OpenTemplate>
    <LocOverallLocStatusLookup xmlns="4873beb7-5857-4685-be1f-d57550cc96cc" xsi:nil="true"/>
    <UALocComments xmlns="4873beb7-5857-4685-be1f-d57550cc96cc" xsi:nil="true"/>
    <ParentAssetId xmlns="4873beb7-5857-4685-be1f-d57550cc96cc" xsi:nil="true"/>
    <IntlLangReviewDate xmlns="4873beb7-5857-4685-be1f-d57550cc96cc" xsi:nil="true"/>
    <FeatureTagsTaxHTField0 xmlns="4873beb7-5857-4685-be1f-d57550cc96cc">
      <Terms xmlns="http://schemas.microsoft.com/office/infopath/2007/PartnerControls"/>
    </FeatureTagsTaxHTField0>
    <PublishStatusLookup xmlns="4873beb7-5857-4685-be1f-d57550cc96cc">
      <Value>1345093</Value>
    </PublishStatusLookup>
    <Providers xmlns="4873beb7-5857-4685-be1f-d57550cc96cc" xsi:nil="true"/>
    <MachineTranslated xmlns="4873beb7-5857-4685-be1f-d57550cc96cc">false</MachineTranslated>
    <OriginalSourceMarket xmlns="4873beb7-5857-4685-be1f-d57550cc96cc" xsi:nil="true"/>
    <APDescription xmlns="4873beb7-5857-4685-be1f-d57550cc96cc">This simple template design works for technology and  businesses, but it's versatile enough to use in other contexts.  It features multiple slide layouts designed for widescreen (16x9 resolution) and includes a sample SmartArt list and chart that are easily editable.</APDescription>
    <ClipArtFilename xmlns="4873beb7-5857-4685-be1f-d57550cc96cc" xsi:nil="true"/>
    <ContentItem xmlns="4873beb7-5857-4685-be1f-d57550cc96cc" xsi:nil="true"/>
    <TPInstallLocation xmlns="4873beb7-5857-4685-be1f-d57550cc96cc" xsi:nil="true"/>
    <PublishTargets xmlns="4873beb7-5857-4685-be1f-d57550cc96cc">OfficeOnlineVNext</PublishTargets>
    <TimesCloned xmlns="4873beb7-5857-4685-be1f-d57550cc96cc" xsi:nil="true"/>
    <AssetStart xmlns="4873beb7-5857-4685-be1f-d57550cc96cc">2011-11-26T00:30:00+00:00</AssetStart>
    <Provider xmlns="4873beb7-5857-4685-be1f-d57550cc96cc" xsi:nil="true"/>
    <AcquiredFrom xmlns="4873beb7-5857-4685-be1f-d57550cc96cc">Internal MS</AcquiredFrom>
    <FriendlyTitle xmlns="4873beb7-5857-4685-be1f-d57550cc96cc" xsi:nil="true"/>
    <LastHandOff xmlns="4873beb7-5857-4685-be1f-d57550cc96cc" xsi:nil="true"/>
    <TPClientViewer xmlns="4873beb7-5857-4685-be1f-d57550cc96cc" xsi:nil="true"/>
    <TemplateStatus xmlns="4873beb7-5857-4685-be1f-d57550cc96cc">Complete</TemplateStatus>
    <Downloads xmlns="4873beb7-5857-4685-be1f-d57550cc96cc">0</Downloads>
    <OOCacheId xmlns="4873beb7-5857-4685-be1f-d57550cc96cc" xsi:nil="true"/>
    <IsDeleted xmlns="4873beb7-5857-4685-be1f-d57550cc96cc">false</IsDeleted>
    <LocPublishedDependentAssetsLookup xmlns="4873beb7-5857-4685-be1f-d57550cc96cc" xsi:nil="true"/>
    <TPExecutable xmlns="4873beb7-5857-4685-be1f-d57550cc96cc" xsi:nil="true"/>
    <EditorialTags xmlns="4873beb7-5857-4685-be1f-d57550cc96cc" xsi:nil="true"/>
    <SubmitterId xmlns="4873beb7-5857-4685-be1f-d57550cc96cc" xsi:nil="true"/>
    <ApprovalLog xmlns="4873beb7-5857-4685-be1f-d57550cc96cc" xsi:nil="true"/>
    <AssetType xmlns="4873beb7-5857-4685-be1f-d57550cc96cc">TP</AssetType>
    <BugNumber xmlns="4873beb7-5857-4685-be1f-d57550cc96cc" xsi:nil="true"/>
    <CSXSubmissionDate xmlns="4873beb7-5857-4685-be1f-d57550cc96cc" xsi:nil="true"/>
    <CSXUpdate xmlns="4873beb7-5857-4685-be1f-d57550cc96cc">false</CSXUpdate>
    <Milestone xmlns="4873beb7-5857-4685-be1f-d57550cc96cc" xsi:nil="true"/>
    <RecommendationsModifier xmlns="4873beb7-5857-4685-be1f-d57550cc96cc" xsi:nil="true"/>
    <OriginAsset xmlns="4873beb7-5857-4685-be1f-d57550cc96cc" xsi:nil="true"/>
    <TPComponent xmlns="4873beb7-5857-4685-be1f-d57550cc96cc" xsi:nil="true"/>
    <AssetId xmlns="4873beb7-5857-4685-be1f-d57550cc96cc">TP102787989</AssetId>
    <IntlLocPriority xmlns="4873beb7-5857-4685-be1f-d57550cc96cc" xsi:nil="true"/>
    <PolicheckWords xmlns="4873beb7-5857-4685-be1f-d57550cc96cc" xsi:nil="true"/>
    <TPLaunchHelpLink xmlns="4873beb7-5857-4685-be1f-d57550cc96cc" xsi:nil="true"/>
    <TPApplication xmlns="4873beb7-5857-4685-be1f-d57550cc96cc" xsi:nil="true"/>
    <CrawlForDependencies xmlns="4873beb7-5857-4685-be1f-d57550cc96cc">false</CrawlForDependencies>
    <HandoffToMSDN xmlns="4873beb7-5857-4685-be1f-d57550cc96cc" xsi:nil="true"/>
    <PlannedPubDate xmlns="4873beb7-5857-4685-be1f-d57550cc96cc" xsi:nil="true"/>
    <IntlLangReviewer xmlns="4873beb7-5857-4685-be1f-d57550cc96cc" xsi:nil="true"/>
    <TrustLevel xmlns="4873beb7-5857-4685-be1f-d57550cc96cc">1 Microsoft Managed Content</TrustLevel>
    <LocLastLocAttemptVersionLookup xmlns="4873beb7-5857-4685-be1f-d57550cc96cc">694266</LocLastLocAttemptVersionLookup>
    <LocProcessedForHandoffsLookup xmlns="4873beb7-5857-4685-be1f-d57550cc96cc" xsi:nil="true"/>
    <IsSearchable xmlns="4873beb7-5857-4685-be1f-d57550cc96cc">true</IsSearchable>
    <TemplateTemplateType xmlns="4873beb7-5857-4685-be1f-d57550cc96cc">PowerPoint Presentation Template</TemplateTemplateType>
    <CampaignTagsTaxHTField0 xmlns="4873beb7-5857-4685-be1f-d57550cc96cc">
      <Terms xmlns="http://schemas.microsoft.com/office/infopath/2007/PartnerControls"/>
    </CampaignTagsTaxHTField0>
    <TPNamespace xmlns="4873beb7-5857-4685-be1f-d57550cc96cc" xsi:nil="true"/>
    <LocOverallPreviewStatusLookup xmlns="4873beb7-5857-4685-be1f-d57550cc96cc" xsi:nil="true"/>
    <TaxCatchAll xmlns="4873beb7-5857-4685-be1f-d57550cc96cc"/>
    <Markets xmlns="4873beb7-5857-4685-be1f-d57550cc96cc"/>
    <UAProjectedTotalWords xmlns="4873beb7-5857-4685-be1f-d57550cc96cc" xsi:nil="true"/>
    <IntlLangReview xmlns="4873beb7-5857-4685-be1f-d57550cc96cc" xsi:nil="true"/>
    <OutputCachingOn xmlns="4873beb7-5857-4685-be1f-d57550cc96cc">false</OutputCachingOn>
    <AverageRating xmlns="4873beb7-5857-4685-be1f-d57550cc96cc" xsi:nil="true"/>
    <APAuthor xmlns="4873beb7-5857-4685-be1f-d57550cc96cc">
      <UserInfo>
        <DisplayName>REDMOND\kristaa</DisplayName>
        <AccountId>136</AccountId>
        <AccountType/>
      </UserInfo>
    </APAuthor>
    <LocManualTestRequired xmlns="4873beb7-5857-4685-be1f-d57550cc96cc">false</LocManualTestRequired>
    <TPCommandLine xmlns="4873beb7-5857-4685-be1f-d57550cc96cc" xsi:nil="true"/>
    <TPAppVersion xmlns="4873beb7-5857-4685-be1f-d57550cc96cc" xsi:nil="true"/>
    <EditorialStatus xmlns="4873beb7-5857-4685-be1f-d57550cc96cc">Complete</EditorialStatus>
    <LastModifiedDateTime xmlns="4873beb7-5857-4685-be1f-d57550cc96cc" xsi:nil="true"/>
    <ScenarioTagsTaxHTField0 xmlns="4873beb7-5857-4685-be1f-d57550cc96cc">
      <Terms xmlns="http://schemas.microsoft.com/office/infopath/2007/PartnerControls"/>
    </ScenarioTagsTaxHTField0>
    <LocProcessedForMarketsLookup xmlns="4873beb7-5857-4685-be1f-d57550cc96cc" xsi:nil="true"/>
    <TPLaunchHelpLinkType xmlns="4873beb7-5857-4685-be1f-d57550cc96cc">Template</TPLaunchHelpLinkType>
    <OriginalRelease xmlns="4873beb7-5857-4685-be1f-d57550cc96cc">15</OriginalRelease>
    <LocalizationTagsTaxHTField0 xmlns="4873beb7-5857-4685-be1f-d57550cc96cc">
      <Terms xmlns="http://schemas.microsoft.com/office/infopath/2007/PartnerControls"/>
    </LocalizationTagsTaxHTField0>
    <UACurrentWords xmlns="4873beb7-5857-4685-be1f-d57550cc96cc" xsi:nil="true"/>
    <ArtSampleDocs xmlns="4873beb7-5857-4685-be1f-d57550cc96cc" xsi:nil="true"/>
    <UALocRecommendation xmlns="4873beb7-5857-4685-be1f-d57550cc96cc">Localize</UALocRecommendation>
    <Manager xmlns="4873beb7-5857-4685-be1f-d57550cc96cc" xsi:nil="true"/>
    <LocOverallHandbackStatusLookup xmlns="4873beb7-5857-4685-be1f-d57550cc96cc" xsi:nil="true"/>
    <ShowIn xmlns="4873beb7-5857-4685-be1f-d57550cc96cc">Show everywhere</ShowIn>
    <UANotes xmlns="4873beb7-5857-4685-be1f-d57550cc96cc" xsi:nil="true"/>
    <InternalTagsTaxHTField0 xmlns="4873beb7-5857-4685-be1f-d57550cc96cc">
      <Terms xmlns="http://schemas.microsoft.com/office/infopath/2007/PartnerControls"/>
    </InternalTagsTaxHTField0>
    <CSXHash xmlns="4873beb7-5857-4685-be1f-d57550cc96cc" xsi:nil="true"/>
    <VoteCount xmlns="4873beb7-5857-4685-be1f-d57550cc96cc" xsi:nil="true"/>
    <AssetExpire xmlns="4873beb7-5857-4685-be1f-d57550cc96cc">2029-05-12T07:00:00+00:00</AssetExpire>
    <DSATActionTaken xmlns="4873beb7-5857-4685-be1f-d57550cc96cc" xsi:nil="true"/>
    <CSXSubmissionMarket xmlns="4873beb7-5857-4685-be1f-d57550cc96cc" xsi:nil="true"/>
    <LocMarketGroupTiers2 xmlns="4873beb7-5857-4685-be1f-d57550cc96cc" xsi:nil="true"/>
  </documentManagement>
</p:properti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TemplateFile" ma:contentTypeID="0x0101006EDDDB5EE6D98C44930B742096920B300400F5B6D36B3EF94B4E9A635CDF2A18F5B8" ma:contentTypeVersion="72" ma:contentTypeDescription="Create a new document." ma:contentTypeScope="" ma:versionID="a23e56308344d904b51738559c3d67c9">
  <xsd:schema xmlns:xsd="http://www.w3.org/2001/XMLSchema" xmlns:xs="http://www.w3.org/2001/XMLSchema" xmlns:p="http://schemas.microsoft.com/office/2006/metadata/properties" xmlns:ns2="4873beb7-5857-4685-be1f-d57550cc96cc" targetNamespace="http://schemas.microsoft.com/office/2006/metadata/properties" ma:root="true" ma:fieldsID="cd0908cc4600e77bf5da051303e00c8d" ns2:_="">
    <xsd:import namespace="4873beb7-5857-4685-be1f-d57550cc96cc"/>
    <xsd:element name="properties">
      <xsd:complexType>
        <xsd:sequence>
          <xsd:element name="documentManagement">
            <xsd:complexType>
              <xsd:all>
                <xsd:element ref="ns2:AcquiredFrom" minOccurs="0"/>
                <xsd:element ref="ns2:UACurrentWords" minOccurs="0"/>
                <xsd:element ref="ns2:TPApplication" minOccurs="0"/>
                <xsd:element ref="ns2:ApprovalLog" minOccurs="0"/>
                <xsd:element ref="ns2:ApprovalStatus" minOccurs="0"/>
                <xsd:element ref="ns2:AssetStart" minOccurs="0"/>
                <xsd:element ref="ns2:AssetExpire" minOccurs="0"/>
                <xsd:element ref="ns2:AssetId" minOccurs="0"/>
                <xsd:element ref="ns2:IsSearchable" minOccurs="0"/>
                <xsd:element ref="ns2:AssetType" minOccurs="0"/>
                <xsd:element ref="ns2:APAuthor" minOccurs="0"/>
                <xsd:element ref="ns2:AverageRating" minOccurs="0"/>
                <xsd:element ref="ns2:BlockPublish" minOccurs="0"/>
                <xsd:element ref="ns2:BugNumber" minOccurs="0"/>
                <xsd:element ref="ns2:CampaignTagsTaxHTField0" minOccurs="0"/>
                <xsd:element ref="ns2:TPClientViewer" minOccurs="0"/>
                <xsd:element ref="ns2:ClipArtFilename" minOccurs="0"/>
                <xsd:element ref="ns2:TPCommandLine" minOccurs="0"/>
                <xsd:element ref="ns2:TPComponent" minOccurs="0"/>
                <xsd:element ref="ns2:ContentItem" minOccurs="0"/>
                <xsd:element ref="ns2:CrawlForDependencies" minOccurs="0"/>
                <xsd:element ref="ns2:CSXHash" minOccurs="0"/>
                <xsd:element ref="ns2:CSXSubmissionMarket" minOccurs="0"/>
                <xsd:element ref="ns2:CSXUpdate" minOccurs="0"/>
                <xsd:element ref="ns2:IntlLangReviewDate" minOccurs="0"/>
                <xsd:element ref="ns2:IsDeleted" minOccurs="0"/>
                <xsd:element ref="ns2:APDescription" minOccurs="0"/>
                <xsd:element ref="ns2:DirectSourceMarket" minOccurs="0"/>
                <xsd:element ref="ns2:Downloads" minOccurs="0"/>
                <xsd:element ref="ns2:DSATActionTaken" minOccurs="0"/>
                <xsd:element ref="ns2:APEditor" minOccurs="0"/>
                <xsd:element ref="ns2:EditorialStatus" minOccurs="0"/>
                <xsd:element ref="ns2:EditorialTags" minOccurs="0"/>
                <xsd:element ref="ns2:TPExecutable" minOccurs="0"/>
                <xsd:element ref="ns2:FeatureTagsTaxHTField0" minOccurs="0"/>
                <xsd:element ref="ns2:TPFriendlyName" minOccurs="0"/>
                <xsd:element ref="ns2:FriendlyTitle" minOccurs="0"/>
                <xsd:element ref="ns2:PrimaryImageGen" minOccurs="0"/>
                <xsd:element ref="ns2:HandoffToMSDN" minOccurs="0"/>
                <xsd:element ref="ns2:InProjectListLookup" minOccurs="0"/>
                <xsd:element ref="ns2:TPInstallLocation" minOccurs="0"/>
                <xsd:element ref="ns2:InternalTagsTaxHTField0" minOccurs="0"/>
                <xsd:element ref="ns2:IntlLangReview" minOccurs="0"/>
                <xsd:element ref="ns2:IntlLangReviewer" minOccurs="0"/>
                <xsd:element ref="ns2:MarketSpecific" minOccurs="0"/>
                <xsd:element ref="ns2:LastCompleteVersionLookup" minOccurs="0"/>
                <xsd:element ref="ns2:LastHandOff" minOccurs="0"/>
                <xsd:element ref="ns2:LastModifiedDateTime" minOccurs="0"/>
                <xsd:element ref="ns2:LastPreviewErrorLookup" minOccurs="0"/>
                <xsd:element ref="ns2:LastPreviewResultLookup" minOccurs="0"/>
                <xsd:element ref="ns2:LastPreviewAttemptDateLookup" minOccurs="0"/>
                <xsd:element ref="ns2:LastPreviewedByLookup" minOccurs="0"/>
                <xsd:element ref="ns2:LastPreviewTimeLookup" minOccurs="0"/>
                <xsd:element ref="ns2:LastPreviewVersionLookup" minOccurs="0"/>
                <xsd:element ref="ns2:LastPublishErrorLookup" minOccurs="0"/>
                <xsd:element ref="ns2:LastPublishResultLookup" minOccurs="0"/>
                <xsd:element ref="ns2:LastPublishAttemptDateLookup" minOccurs="0"/>
                <xsd:element ref="ns2:LastPublishedByLookup" minOccurs="0"/>
                <xsd:element ref="ns2:LastPublishTimeLookup" minOccurs="0"/>
                <xsd:element ref="ns2:LastPublishVersionLookup" minOccurs="0"/>
                <xsd:element ref="ns2:TPLaunchHelpLinkType" minOccurs="0"/>
                <xsd:element ref="ns2:LegacyData" minOccurs="0"/>
                <xsd:element ref="ns2:TPLaunchHelpLink" minOccurs="0"/>
                <xsd:element ref="ns2:LocComments" minOccurs="0"/>
                <xsd:element ref="ns2:LocLastLocAttemptVersionLookup" minOccurs="0"/>
                <xsd:element ref="ns2:LocLastLocAttemptVersionTypeLookup" minOccurs="0"/>
                <xsd:element ref="ns2:LocManualTestRequired" minOccurs="0"/>
                <xsd:element ref="ns2:LocMarketGroupTiers2" minOccurs="0"/>
                <xsd:element ref="ns2:LocNewPublishedVersionLookup" minOccurs="0"/>
                <xsd:element ref="ns2:LocOverallHandbackStatusLookup" minOccurs="0"/>
                <xsd:element ref="ns2:LocOverallLocStatusLookup" minOccurs="0"/>
                <xsd:element ref="ns2:LocOverallPreviewStatusLookup" minOccurs="0"/>
                <xsd:element ref="ns2:LocOverallPublishStatusLookup" minOccurs="0"/>
                <xsd:element ref="ns2:IntlLocPriority" minOccurs="0"/>
                <xsd:element ref="ns2:LocProcessedForHandoffsLookup" minOccurs="0"/>
                <xsd:element ref="ns2:LocProcessedForMarketsLookup" minOccurs="0"/>
                <xsd:element ref="ns2:LocPublishedDependentAssetsLookup" minOccurs="0"/>
                <xsd:element ref="ns2:LocPublishedLinkedAssetsLookup" minOccurs="0"/>
                <xsd:element ref="ns2:LocRecommendedHandoff" minOccurs="0"/>
                <xsd:element ref="ns2:LocalizationTagsTaxHTField0" minOccurs="0"/>
                <xsd:element ref="ns2:MachineTranslated" minOccurs="0"/>
                <xsd:element ref="ns2:Manager" minOccurs="0"/>
                <xsd:element ref="ns2:Markets" minOccurs="0"/>
                <xsd:element ref="ns2:Milestone" minOccurs="0"/>
                <xsd:element ref="ns2:TPNamespace" minOccurs="0"/>
                <xsd:element ref="ns2:NumericId" minOccurs="0"/>
                <xsd:element ref="ns2:NumOfRatingsLookup" minOccurs="0"/>
                <xsd:element ref="ns2:OOCacheId" minOccurs="0"/>
                <xsd:element ref="ns2:OpenTemplate" minOccurs="0"/>
                <xsd:element ref="ns2:OriginAsset" minOccurs="0"/>
                <xsd:element ref="ns2:OriginalRelease" minOccurs="0"/>
                <xsd:element ref="ns2:OriginalSourceMarket" minOccurs="0"/>
                <xsd:element ref="ns2:OutputCachingOn" minOccurs="0"/>
                <xsd:element ref="ns2:ParentAssetId" minOccurs="0"/>
                <xsd:element ref="ns2:PlannedPubDate" minOccurs="0"/>
                <xsd:element ref="ns2:PolicheckWords" minOccurs="0"/>
                <xsd:element ref="ns2:BusinessGroup" minOccurs="0"/>
                <xsd:element ref="ns2:UAProjectedTotalWords" minOccurs="0"/>
                <xsd:element ref="ns2:Provider" minOccurs="0"/>
                <xsd:element ref="ns2:Providers" minOccurs="0"/>
                <xsd:element ref="ns2:PublishStatusLookup" minOccurs="0"/>
                <xsd:element ref="ns2:PublishTargets" minOccurs="0"/>
                <xsd:element ref="ns2:RecommendationsModifier" minOccurs="0"/>
                <xsd:element ref="ns2:ArtSampleDocs" minOccurs="0"/>
                <xsd:element ref="ns2:ScenarioTagsTaxHTField0" minOccurs="0"/>
                <xsd:element ref="ns2:ShowIn" minOccurs="0"/>
                <xsd:element ref="ns2:SourceTitle" minOccurs="0"/>
                <xsd:element ref="ns2:CSXSubmissionDate" minOccurs="0"/>
                <xsd:element ref="ns2:SubmitterId" minOccurs="0"/>
                <xsd:element ref="ns2:TaxCatchAll" minOccurs="0"/>
                <xsd:element ref="ns2:TaxCatchAllLabel" minOccurs="0"/>
                <xsd:element ref="ns2:TemplateStatus" minOccurs="0"/>
                <xsd:element ref="ns2:TemplateTemplateType" minOccurs="0"/>
                <xsd:element ref="ns2:ThumbnailAssetId" minOccurs="0"/>
                <xsd:element ref="ns2:TimesCloned" minOccurs="0"/>
                <xsd:element ref="ns2:TrustLevel" minOccurs="0"/>
                <xsd:element ref="ns2:UALocComments" minOccurs="0"/>
                <xsd:element ref="ns2:UALocRecommendation" minOccurs="0"/>
                <xsd:element ref="ns2:UANotes" minOccurs="0"/>
                <xsd:element ref="ns2:TPAppVersion" minOccurs="0"/>
                <xsd:element ref="ns2:VoteCount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4873beb7-5857-4685-be1f-d57550cc96cc" elementFormDefault="qualified">
    <xsd:import namespace="http://schemas.microsoft.com/office/2006/documentManagement/types"/>
    <xsd:import namespace="http://schemas.microsoft.com/office/infopath/2007/PartnerControls"/>
    <xsd:element name="AcquiredFrom" ma:index="1" nillable="true" ma:displayName="Acquired From" ma:default="Internal MS" ma:internalName="AcquiredFrom" ma:readOnly="false">
      <xsd:simpleType>
        <xsd:restriction base="dms:Choice">
          <xsd:enumeration value="Internal MS"/>
          <xsd:enumeration value="Community"/>
          <xsd:enumeration value="MVP"/>
          <xsd:enumeration value="Publisher"/>
          <xsd:enumeration value="Partner"/>
          <xsd:enumeration value="None"/>
        </xsd:restriction>
      </xsd:simpleType>
    </xsd:element>
    <xsd:element name="UACurrentWords" ma:index="2" nillable="true" ma:displayName="Actual Word Count" ma:default="" ma:internalName="UACurrentWords" ma:readOnly="false">
      <xsd:simpleType>
        <xsd:restriction base="dms:Unknown"/>
      </xsd:simpleType>
    </xsd:element>
    <xsd:element name="TPApplication" ma:index="3" nillable="true" ma:displayName="Application to Open Template With" ma:default="" ma:internalName="TPApplication">
      <xsd:simpleType>
        <xsd:restriction base="dms:Text"/>
      </xsd:simpleType>
    </xsd:element>
    <xsd:element name="ApprovalLog" ma:index="4" nillable="true" ma:displayName="Approval Log" ma:default="" ma:hidden="true" ma:internalName="ApprovalLog" ma:readOnly="false">
      <xsd:simpleType>
        <xsd:restriction base="dms:Note"/>
      </xsd:simpleType>
    </xsd:element>
    <xsd:element name="ApprovalStatus" ma:index="5" nillable="true" ma:displayName="Approval Status" ma:default="InProgress" ma:internalName="ApprovalStatus" ma:readOnly="false">
      <xsd:simpleType>
        <xsd:restriction base="dms:Choice">
          <xsd:enumeration value="InProgress"/>
          <xsd:enumeration value="Rejected"/>
          <xsd:enumeration value="Questionable"/>
          <xsd:enumeration value="ApprovedAutomatic"/>
          <xsd:enumeration value="ApprovedManual"/>
          <xsd:enumeration value="On Hold"/>
          <xsd:enumeration value="Needs Review"/>
          <xsd:enumeration value="A Violation"/>
          <xsd:enumeration value="Unpublished Violation"/>
        </xsd:restriction>
      </xsd:simpleType>
    </xsd:element>
    <xsd:element name="AssetStart" ma:index="6" nillable="true" ma:displayName="Asset Begin Date" ma:default="[Today]" ma:internalName="AssetStart" ma:readOnly="false">
      <xsd:simpleType>
        <xsd:restriction base="dms:DateTime"/>
      </xsd:simpleType>
    </xsd:element>
    <xsd:element name="AssetExpire" ma:index="7" nillable="true" ma:displayName="Asset End Date" ma:default="2029-01-01T08:00:00Z" ma:format="DateTime" ma:internalName="AssetExpire" ma:readOnly="false">
      <xsd:simpleType>
        <xsd:restriction base="dms:DateTime"/>
      </xsd:simpleType>
    </xsd:element>
    <xsd:element name="AssetId" ma:index="8" nillable="true" ma:displayName="Asset ID" ma:default="" ma:indexed="true" ma:internalName="AssetId" ma:readOnly="false">
      <xsd:simpleType>
        <xsd:restriction base="dms:Text">
          <xsd:maxLength value="255"/>
        </xsd:restriction>
      </xsd:simpleType>
    </xsd:element>
    <xsd:element name="IsSearchable" ma:index="9" nillable="true" ma:displayName="Asset Searchable?" ma:default="true" ma:internalName="IsSearchable" ma:readOnly="false">
      <xsd:simpleType>
        <xsd:restriction base="dms:Boolean"/>
      </xsd:simpleType>
    </xsd:element>
    <xsd:element name="AssetType" ma:index="10" nillable="true" ma:displayName="Asset Type" ma:default="" ma:internalName="AssetType" ma:readOnly="false">
      <xsd:simpleType>
        <xsd:restriction base="dms:Unknown"/>
      </xsd:simpleType>
    </xsd:element>
    <xsd:element name="APAuthor" ma:index="11" nillable="true" ma:displayName="Author" ma:default="" ma:list="UserInfo" ma:internalName="APAuth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AverageRating" ma:index="12" nillable="true" ma:displayName="Average Rating" ma:internalName="AverageRating" ma:readOnly="false">
      <xsd:simpleType>
        <xsd:restriction base="dms:Text"/>
      </xsd:simpleType>
    </xsd:element>
    <xsd:element name="BlockPublish" ma:index="13" nillable="true" ma:displayName="Block from Publishing?" ma:default="" ma:internalName="BlockPublish" ma:readOnly="false">
      <xsd:simpleType>
        <xsd:restriction base="dms:Boolean"/>
      </xsd:simpleType>
    </xsd:element>
    <xsd:element name="BugNumber" ma:index="14" nillable="true" ma:displayName="Bug Number" ma:default="" ma:internalName="BugNumber" ma:readOnly="false">
      <xsd:simpleType>
        <xsd:restriction base="dms:Text"/>
      </xsd:simpleType>
    </xsd:element>
    <xsd:element name="CampaignTagsTaxHTField0" ma:index="16" nillable="true" ma:taxonomy="true" ma:internalName="CampaignTagsTaxHTField0" ma:taxonomyFieldName="CampaignTags" ma:displayName="Campaigns" ma:readOnly="false" ma:default="" ma:fieldId="{1df42cc3-2301-4f11-a52a-6ead923c29ed}" ma:taxonomyMulti="true" ma:sspId="8f79753a-75d3-41f5-8ca3-40b843941b4f" ma:termSetId="ca0e50d4-faa1-44ce-961e-bb1441c60e6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ClientViewer" ma:index="17" nillable="true" ma:displayName="Client Viewer" ma:default="" ma:internalName="TPClientViewer">
      <xsd:simpleType>
        <xsd:restriction base="dms:Text"/>
      </xsd:simpleType>
    </xsd:element>
    <xsd:element name="ClipArtFilename" ma:index="18" nillable="true" ma:displayName="Clip Art Name" ma:default="" ma:internalName="ClipArtFilename" ma:readOnly="false">
      <xsd:simpleType>
        <xsd:restriction base="dms:Text"/>
      </xsd:simpleType>
    </xsd:element>
    <xsd:element name="TPCommandLine" ma:index="19" nillable="true" ma:displayName="Command Line" ma:default="" ma:internalName="TPCommandLine">
      <xsd:simpleType>
        <xsd:restriction base="dms:Text"/>
      </xsd:simpleType>
    </xsd:element>
    <xsd:element name="TPComponent" ma:index="20" nillable="true" ma:displayName="Component" ma:default="" ma:internalName="TPComponent">
      <xsd:simpleType>
        <xsd:restriction base="dms:Text"/>
      </xsd:simpleType>
    </xsd:element>
    <xsd:element name="ContentItem" ma:index="21" nillable="true" ma:displayName="Content Item" ma:default="" ma:hidden="true" ma:internalName="ContentItem" ma:readOnly="false">
      <xsd:simpleType>
        <xsd:restriction base="dms:Unknown"/>
      </xsd:simpleType>
    </xsd:element>
    <xsd:element name="CrawlForDependencies" ma:index="23" nillable="true" ma:displayName="Crawl for Dependencies?" ma:default="true" ma:internalName="CrawlForDependencies" ma:readOnly="false">
      <xsd:simpleType>
        <xsd:restriction base="dms:Boolean"/>
      </xsd:simpleType>
    </xsd:element>
    <xsd:element name="CSXHash" ma:index="26" nillable="true" ma:displayName="CSX Hash" ma:default="" ma:indexed="true" ma:internalName="CSXHash" ma:readOnly="false">
      <xsd:simpleType>
        <xsd:restriction base="dms:Text"/>
      </xsd:simpleType>
    </xsd:element>
    <xsd:element name="CSXSubmissionMarket" ma:index="27" nillable="true" ma:displayName="CSX Submission Market" ma:default="" ma:list="{2FBD1B11-2ACE-4FDC-B5A3-635D4ADF6F1B}" ma:internalName="CSXSubmissionMarket" ma:readOnly="false" ma:showField="MarketName" ma:web="4873beb7-5857-4685-be1f-d57550cc96cc">
      <xsd:simpleType>
        <xsd:restriction base="dms:Lookup"/>
      </xsd:simpleType>
    </xsd:element>
    <xsd:element name="CSXUpdate" ma:index="28" nillable="true" ma:displayName="CSX Updated?" ma:default="false" ma:internalName="CSXUpdate" ma:readOnly="false">
      <xsd:simpleType>
        <xsd:restriction base="dms:Boolean"/>
      </xsd:simpleType>
    </xsd:element>
    <xsd:element name="IntlLangReviewDate" ma:index="29" nillable="true" ma:displayName="Date to Complete Intl QA" ma:default="" ma:internalName="IntlLangReviewDate" ma:readOnly="false">
      <xsd:simpleType>
        <xsd:restriction base="dms:DateTime"/>
      </xsd:simpleType>
    </xsd:element>
    <xsd:element name="IsDeleted" ma:index="30" nillable="true" ma:displayName="Deleted?" ma:default="" ma:internalName="IsDeleted" ma:readOnly="false">
      <xsd:simpleType>
        <xsd:restriction base="dms:Boolean"/>
      </xsd:simpleType>
    </xsd:element>
    <xsd:element name="APDescription" ma:index="31" nillable="true" ma:displayName="Description" ma:default="" ma:internalName="APDescription" ma:readOnly="false">
      <xsd:simpleType>
        <xsd:restriction base="dms:Note"/>
      </xsd:simpleType>
    </xsd:element>
    <xsd:element name="DirectSourceMarket" ma:index="32" nillable="true" ma:displayName="Direct Source Market Group" ma:default="" ma:internalName="DirectSourceMarket" ma:readOnly="false">
      <xsd:simpleType>
        <xsd:restriction base="dms:Text"/>
      </xsd:simpleType>
    </xsd:element>
    <xsd:element name="Downloads" ma:index="33" nillable="true" ma:displayName="Downloads" ma:default="0" ma:hidden="true" ma:internalName="Downloads" ma:readOnly="false">
      <xsd:simpleType>
        <xsd:restriction base="dms:Unknown"/>
      </xsd:simpleType>
    </xsd:element>
    <xsd:element name="DSATActionTaken" ma:index="34" nillable="true" ma:displayName="DSAT Action Taken" ma:default="" ma:internalName="DSATActionTaken" ma:readOnly="false">
      <xsd:simpleType>
        <xsd:restriction base="dms:Choice">
          <xsd:enumeration value="Best Bets"/>
          <xsd:enumeration value="Expire"/>
          <xsd:enumeration value="Hide"/>
          <xsd:enumeration value="None"/>
        </xsd:restriction>
      </xsd:simpleType>
    </xsd:element>
    <xsd:element name="APEditor" ma:index="35" nillable="true" ma:displayName="Editor" ma:default="" ma:list="UserInfo" ma:internalName="APEditor" ma:readOnly="false">
      <xsd:complexType>
        <xsd:complexContent>
          <xsd:extension base="dms:User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EditorialStatus" ma:index="36" nillable="true" ma:displayName="Editorial Status" ma:default="" ma:internalName="EditorialStatus" ma:readOnly="false">
      <xsd:simpleType>
        <xsd:restriction base="dms:Unknown"/>
      </xsd:simpleType>
    </xsd:element>
    <xsd:element name="EditorialTags" ma:index="37" nillable="true" ma:displayName="Editorial Tags" ma:default="" ma:internalName="EditorialTags">
      <xsd:simpleType>
        <xsd:restriction base="dms:Unknown"/>
      </xsd:simpleType>
    </xsd:element>
    <xsd:element name="TPExecutable" ma:index="38" nillable="true" ma:displayName="Executable" ma:default="" ma:internalName="TPExecutable">
      <xsd:simpleType>
        <xsd:restriction base="dms:Text"/>
      </xsd:simpleType>
    </xsd:element>
    <xsd:element name="FeatureTagsTaxHTField0" ma:index="40" nillable="true" ma:taxonomy="true" ma:internalName="FeatureTagsTaxHTField0" ma:taxonomyFieldName="FeatureTags" ma:displayName="Features" ma:readOnly="false" ma:default="" ma:fieldId="{7fc0d542-15c6-4882-a8e3-13bca44403fb}" ma:taxonomyMulti="true" ma:sspId="8f79753a-75d3-41f5-8ca3-40b843941b4f" ma:termSetId="f1ab6845-967d-4854-a0ba-4ec07f0f811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TPFriendlyName" ma:index="41" nillable="true" ma:displayName="Friendly Name" ma:default="" ma:internalName="TPFriendlyName">
      <xsd:simpleType>
        <xsd:restriction base="dms:Text"/>
      </xsd:simpleType>
    </xsd:element>
    <xsd:element name="FriendlyTitle" ma:index="42" nillable="true" ma:displayName="Friendly Title" ma:default="" ma:description="Shorter title to be used when displaying search results" ma:internalName="FriendlyTitle" ma:readOnly="false">
      <xsd:simpleType>
        <xsd:restriction base="dms:Text"/>
      </xsd:simpleType>
    </xsd:element>
    <xsd:element name="PrimaryImageGen" ma:index="43" nillable="true" ma:displayName="Generate Images?" ma:default="true" ma:internalName="PrimaryImageGen">
      <xsd:simpleType>
        <xsd:restriction base="dms:Boolean"/>
      </xsd:simpleType>
    </xsd:element>
    <xsd:element name="HandoffToMSDN" ma:index="44" nillable="true" ma:displayName="Handoff To MSDN Date" ma:default="" ma:internalName="HandoffToMSDN" ma:readOnly="false">
      <xsd:simpleType>
        <xsd:restriction base="dms:DateTime"/>
      </xsd:simpleType>
    </xsd:element>
    <xsd:element name="InProjectListLookup" ma:index="45" nillable="true" ma:displayName="InProjectListLookup" ma:list="{9E343742-310B-4684-A24C-1D137CB4B230}" ma:internalName="InProjectListLookup" ma:readOnly="true" ma:showField="InProjectLis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InstallLocation" ma:index="46" nillable="true" ma:displayName="Install Location" ma:default="" ma:internalName="TPInstallLocation">
      <xsd:simpleType>
        <xsd:restriction base="dms:Text"/>
      </xsd:simpleType>
    </xsd:element>
    <xsd:element name="InternalTagsTaxHTField0" ma:index="48" nillable="true" ma:taxonomy="true" ma:internalName="InternalTagsTaxHTField0" ma:taxonomyFieldName="InternalTags" ma:displayName="Internal Tags" ma:readOnly="false" ma:default="" ma:fieldId="{1490b8a4-2706-41ec-b5e3-73176dccf34e}" ma:taxonomyMulti="true" ma:sspId="8f79753a-75d3-41f5-8ca3-40b843941b4f" ma:termSetId="82b6639e-f7fc-4c18-ad2d-003a6e707765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IntlLangReview" ma:index="49" nillable="true" ma:displayName="Intl Lang QA Review Required?" ma:default="" ma:internalName="IntlLangReview" ma:readOnly="false">
      <xsd:simpleType>
        <xsd:restriction base="dms:Boolean"/>
      </xsd:simpleType>
    </xsd:element>
    <xsd:element name="IntlLangReviewer" ma:index="50" nillable="true" ma:displayName="Intl Lang QA Reviewer" ma:default="" ma:internalName="IntlLangReviewer" ma:readOnly="false">
      <xsd:simpleType>
        <xsd:restriction base="dms:Text"/>
      </xsd:simpleType>
    </xsd:element>
    <xsd:element name="MarketSpecific" ma:index="51" nillable="true" ma:displayName="Is Market Specific?" ma:default="" ma:internalName="MarketSpecific" ma:readOnly="false">
      <xsd:simpleType>
        <xsd:restriction base="dms:Boolean"/>
      </xsd:simpleType>
    </xsd:element>
    <xsd:element name="LastCompleteVersionLookup" ma:index="52" nillable="true" ma:displayName="Last Complete Version Lookup" ma:default="" ma:list="{9E343742-310B-4684-A24C-1D137CB4B230}" ma:internalName="LastCompleteVersionLookup" ma:readOnly="true" ma:showField="LastComplete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HandOff" ma:index="53" nillable="true" ma:displayName="Last Hand-off" ma:default="" ma:internalName="LastHandOff" ma:readOnly="false">
      <xsd:simpleType>
        <xsd:restriction base="dms:DateTime"/>
      </xsd:simpleType>
    </xsd:element>
    <xsd:element name="LastModifiedDateTime" ma:index="54" nillable="true" ma:displayName="Last Modified Date" ma:default="" ma:internalName="LastModifiedDateTime" ma:readOnly="false">
      <xsd:simpleType>
        <xsd:restriction base="dms:DateTime"/>
      </xsd:simpleType>
    </xsd:element>
    <xsd:element name="LastPreviewErrorLookup" ma:index="55" nillable="true" ma:displayName="Last Preview Attempt Error" ma:default="" ma:list="{9E343742-310B-4684-A24C-1D137CB4B230}" ma:internalName="LastPreviewErrorLookup" ma:readOnly="true" ma:showField="LastPreview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ResultLookup" ma:index="56" nillable="true" ma:displayName="Last Preview Attempt Result" ma:default="" ma:list="{9E343742-310B-4684-A24C-1D137CB4B230}" ma:internalName="LastPreviewResultLookup" ma:readOnly="true" ma:showField="LastPreview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AttemptDateLookup" ma:index="57" nillable="true" ma:displayName="Last Preview Attempted On" ma:default="" ma:list="{9E343742-310B-4684-A24C-1D137CB4B230}" ma:internalName="LastPreviewAttemptDateLookup" ma:readOnly="true" ma:showField="LastPreview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edByLookup" ma:index="58" nillable="true" ma:displayName="Last Previewed By" ma:default="" ma:list="{9E343742-310B-4684-A24C-1D137CB4B230}" ma:internalName="LastPreviewedByLookup" ma:readOnly="true" ma:showField="LastPreview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TimeLookup" ma:index="59" nillable="true" ma:displayName="Last Previewed Date" ma:default="" ma:list="{9E343742-310B-4684-A24C-1D137CB4B230}" ma:internalName="LastPreviewTimeLookup" ma:readOnly="true" ma:showField="LastPreview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reviewVersionLookup" ma:index="60" nillable="true" ma:displayName="Last Previewed Version" ma:default="" ma:list="{9E343742-310B-4684-A24C-1D137CB4B230}" ma:internalName="LastPreviewVersionLookup" ma:readOnly="true" ma:showField="LastPreview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rrorLookup" ma:index="61" nillable="true" ma:displayName="Last Publish Attempt Error" ma:default="" ma:list="{9E343742-310B-4684-A24C-1D137CB4B230}" ma:internalName="LastPublishErrorLookup" ma:readOnly="true" ma:showField="LastPublishError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ResultLookup" ma:index="62" nillable="true" ma:displayName="Last Publish Attempt Result" ma:default="" ma:list="{9E343742-310B-4684-A24C-1D137CB4B230}" ma:internalName="LastPublishResultLookup" ma:readOnly="true" ma:showField="LastPublishResult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AttemptDateLookup" ma:index="63" nillable="true" ma:displayName="Last Publish Attempted On" ma:default="" ma:list="{9E343742-310B-4684-A24C-1D137CB4B230}" ma:internalName="LastPublishAttemptDateLookup" ma:readOnly="true" ma:showField="LastPublishAttemptDat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edByLookup" ma:index="64" nillable="true" ma:displayName="Last Published By" ma:default="" ma:list="{9E343742-310B-4684-A24C-1D137CB4B230}" ma:internalName="LastPublishedByLookup" ma:readOnly="true" ma:showField="LastPublishedBy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TimeLookup" ma:index="65" nillable="true" ma:displayName="Last Published Date" ma:default="" ma:list="{9E343742-310B-4684-A24C-1D137CB4B230}" ma:internalName="LastPublishTimeLookup" ma:readOnly="true" ma:showField="LastPublishTi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LastPublishVersionLookup" ma:index="66" nillable="true" ma:displayName="Last Published Version" ma:default="" ma:list="{9E343742-310B-4684-A24C-1D137CB4B230}" ma:internalName="LastPublishVersionLookup" ma:readOnly="true" ma:showField="LastPublishVersion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PLaunchHelpLinkType" ma:index="67" nillable="true" ma:displayName="Launch Help Link Type" ma:default="Template" ma:internalName="TPLaunchHelpLinkType">
      <xsd:simpleType>
        <xsd:restriction base="dms:Choice">
          <xsd:enumeration value="Template"/>
          <xsd:enumeration value="Training"/>
          <xsd:enumeration value="URL"/>
          <xsd:enumeration value="None"/>
        </xsd:restriction>
      </xsd:simpleType>
    </xsd:element>
    <xsd:element name="LegacyData" ma:index="68" nillable="true" ma:displayName="Legacy Data" ma:default="" ma:internalName="LegacyData" ma:readOnly="false">
      <xsd:simpleType>
        <xsd:restriction base="dms:Note"/>
      </xsd:simpleType>
    </xsd:element>
    <xsd:element name="TPLaunchHelpLink" ma:index="69" nillable="true" ma:displayName="Link to Launch Help Topic" ma:default="" ma:internalName="TPLaunchHelpLink">
      <xsd:simpleType>
        <xsd:restriction base="dms:Text"/>
      </xsd:simpleType>
    </xsd:element>
    <xsd:element name="LocComments" ma:index="70" nillable="true" ma:displayName="Loc Approval Comments" ma:default="" ma:internalName="LocComments" ma:readOnly="false">
      <xsd:simpleType>
        <xsd:restriction base="dms:Note"/>
      </xsd:simpleType>
    </xsd:element>
    <xsd:element name="LocLastLocAttemptVersionLookup" ma:index="71" nillable="true" ma:displayName="Loc Last Loc Attempt Version" ma:default="" ma:list="{7DD1DCEC-E449-43D3-891F-7DC62F62AD21}" ma:internalName="LocLastLocAttemptVersionLookup" ma:readOnly="false" ma:showField="LastLocAttemptVersion" ma:web="4873beb7-5857-4685-be1f-d57550cc96cc">
      <xsd:simpleType>
        <xsd:restriction base="dms:Lookup"/>
      </xsd:simpleType>
    </xsd:element>
    <xsd:element name="LocLastLocAttemptVersionTypeLookup" ma:index="72" nillable="true" ma:displayName="Loc Last Loc Attempt Version Type" ma:default="" ma:list="{7DD1DCEC-E449-43D3-891F-7DC62F62AD21}" ma:internalName="LocLastLocAttemptVersionTypeLookup" ma:readOnly="true" ma:showField="LastLocAttemptVersionType" ma:web="4873beb7-5857-4685-be1f-d57550cc96cc">
      <xsd:simpleType>
        <xsd:restriction base="dms:Lookup"/>
      </xsd:simpleType>
    </xsd:element>
    <xsd:element name="LocManualTestRequired" ma:index="73" nillable="true" ma:displayName="Loc Manual Test Required" ma:default="" ma:internalName="LocManualTestRequired" ma:readOnly="false">
      <xsd:simpleType>
        <xsd:restriction base="dms:Boolean"/>
      </xsd:simpleType>
    </xsd:element>
    <xsd:element name="LocMarketGroupTiers2" ma:index="74" nillable="true" ma:displayName="Loc Market Group Tiers" ma:internalName="LocMarketGroupTiers2" ma:readOnly="false">
      <xsd:simpleType>
        <xsd:restriction base="dms:Unknown"/>
      </xsd:simpleType>
    </xsd:element>
    <xsd:element name="LocNewPublishedVersionLookup" ma:index="75" nillable="true" ma:displayName="Loc New Published Version Lookup" ma:default="" ma:list="{7DD1DCEC-E449-43D3-891F-7DC62F62AD21}" ma:internalName="LocNewPublishedVersionLookup" ma:readOnly="true" ma:showField="NewPublishedVersion" ma:web="4873beb7-5857-4685-be1f-d57550cc96cc">
      <xsd:simpleType>
        <xsd:restriction base="dms:Lookup"/>
      </xsd:simpleType>
    </xsd:element>
    <xsd:element name="LocOverallHandbackStatusLookup" ma:index="76" nillable="true" ma:displayName="Loc Overall Handback Status" ma:default="" ma:list="{7DD1DCEC-E449-43D3-891F-7DC62F62AD21}" ma:internalName="LocOverallHandbackStatusLookup" ma:readOnly="true" ma:showField="OverallHandbackStatus" ma:web="4873beb7-5857-4685-be1f-d57550cc96cc">
      <xsd:simpleType>
        <xsd:restriction base="dms:Lookup"/>
      </xsd:simpleType>
    </xsd:element>
    <xsd:element name="LocOverallLocStatusLookup" ma:index="77" nillable="true" ma:displayName="Loc Overall Localize Status" ma:default="" ma:list="{7DD1DCEC-E449-43D3-891F-7DC62F62AD21}" ma:internalName="LocOverallLocStatusLookup" ma:readOnly="true" ma:showField="OverallLocStatus" ma:web="4873beb7-5857-4685-be1f-d57550cc96cc">
      <xsd:simpleType>
        <xsd:restriction base="dms:Lookup"/>
      </xsd:simpleType>
    </xsd:element>
    <xsd:element name="LocOverallPreviewStatusLookup" ma:index="78" nillable="true" ma:displayName="Loc Overall Preview Status" ma:default="" ma:list="{7DD1DCEC-E449-43D3-891F-7DC62F62AD21}" ma:internalName="LocOverallPreviewStatusLookup" ma:readOnly="true" ma:showField="OverallPreviewStatus" ma:web="4873beb7-5857-4685-be1f-d57550cc96cc">
      <xsd:simpleType>
        <xsd:restriction base="dms:Lookup"/>
      </xsd:simpleType>
    </xsd:element>
    <xsd:element name="LocOverallPublishStatusLookup" ma:index="79" nillable="true" ma:displayName="Loc Overall Publish Status" ma:default="" ma:list="{7DD1DCEC-E449-43D3-891F-7DC62F62AD21}" ma:internalName="LocOverallPublishStatusLookup" ma:readOnly="true" ma:showField="OverallPublishStatus" ma:web="4873beb7-5857-4685-be1f-d57550cc96cc">
      <xsd:simpleType>
        <xsd:restriction base="dms:Lookup"/>
      </xsd:simpleType>
    </xsd:element>
    <xsd:element name="IntlLocPriority" ma:index="80" nillable="true" ma:displayName="Loc Priority" ma:default="" ma:internalName="IntlLocPriority" ma:readOnly="false">
      <xsd:simpleType>
        <xsd:restriction base="dms:Unknown"/>
      </xsd:simpleType>
    </xsd:element>
    <xsd:element name="LocProcessedForHandoffsLookup" ma:index="81" nillable="true" ma:displayName="Loc Processed For Handoffs" ma:default="" ma:list="{7DD1DCEC-E449-43D3-891F-7DC62F62AD21}" ma:internalName="LocProcessedForHandoffsLookup" ma:readOnly="true" ma:showField="ProcessedForHandoffs" ma:web="4873beb7-5857-4685-be1f-d57550cc96cc">
      <xsd:simpleType>
        <xsd:restriction base="dms:Lookup"/>
      </xsd:simpleType>
    </xsd:element>
    <xsd:element name="LocProcessedForMarketsLookup" ma:index="82" nillable="true" ma:displayName="Loc Processed For Markets" ma:default="" ma:list="{7DD1DCEC-E449-43D3-891F-7DC62F62AD21}" ma:internalName="LocProcessedForMarketsLookup" ma:readOnly="true" ma:showField="ProcessedForMarkets" ma:web="4873beb7-5857-4685-be1f-d57550cc96cc">
      <xsd:simpleType>
        <xsd:restriction base="dms:Lookup"/>
      </xsd:simpleType>
    </xsd:element>
    <xsd:element name="LocPublishedDependentAssetsLookup" ma:index="83" nillable="true" ma:displayName="Loc Published Dependent Assets" ma:default="" ma:list="{7DD1DCEC-E449-43D3-891F-7DC62F62AD21}" ma:internalName="LocPublishedDependentAssetsLookup" ma:readOnly="true" ma:showField="PublishedDependentAssets" ma:web="4873beb7-5857-4685-be1f-d57550cc96cc">
      <xsd:simpleType>
        <xsd:restriction base="dms:Lookup"/>
      </xsd:simpleType>
    </xsd:element>
    <xsd:element name="LocPublishedLinkedAssetsLookup" ma:index="84" nillable="true" ma:displayName="Loc Published Linked Assets" ma:default="" ma:list="{7DD1DCEC-E449-43D3-891F-7DC62F62AD21}" ma:internalName="LocPublishedLinkedAssetsLookup" ma:readOnly="true" ma:showField="PublishedLinkedAssets" ma:web="4873beb7-5857-4685-be1f-d57550cc96cc">
      <xsd:simpleType>
        <xsd:restriction base="dms:Lookup"/>
      </xsd:simpleType>
    </xsd:element>
    <xsd:element name="LocRecommendedHandoff" ma:index="85" nillable="true" ma:displayName="Loc Recommended Handoff" ma:default="" ma:indexed="true" ma:internalName="LocRecommendedHandoff" ma:readOnly="false">
      <xsd:simpleType>
        <xsd:restriction base="dms:Text"/>
      </xsd:simpleType>
    </xsd:element>
    <xsd:element name="LocalizationTagsTaxHTField0" ma:index="87" nillable="true" ma:taxonomy="true" ma:internalName="LocalizationTagsTaxHTField0" ma:taxonomyFieldName="LocalizationTags" ma:displayName="Localization Tags" ma:readOnly="false" ma:default="" ma:fieldId="{00f02cb3-2c7c-424a-9c61-10e9b6878429}" ma:taxonomyMulti="true" ma:sspId="8f79753a-75d3-41f5-8ca3-40b843941b4f" ma:termSetId="5b7703a5-8e8b-4b58-8b31-1cea35331da3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MachineTranslated" ma:index="88" nillable="true" ma:displayName="Machine Translated" ma:default="" ma:internalName="MachineTranslated" ma:readOnly="false">
      <xsd:simpleType>
        <xsd:restriction base="dms:Boolean"/>
      </xsd:simpleType>
    </xsd:element>
    <xsd:element name="Manager" ma:index="89" nillable="true" ma:displayName="Manager" ma:hidden="true" ma:internalName="Manager" ma:readOnly="false">
      <xsd:simpleType>
        <xsd:restriction base="dms:Text"/>
      </xsd:simpleType>
    </xsd:element>
    <xsd:element name="Markets" ma:index="90" nillable="true" ma:displayName="Markets" ma:default="" ma:description="Leave blank to show in all markets" ma:list="{2FBD1B11-2ACE-4FDC-B5A3-635D4ADF6F1B}" ma:internalName="Markets" ma:readOnly="false" ma:showField="MarketName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Milestone" ma:index="91" nillable="true" ma:displayName="Milestone" ma:default="" ma:internalName="Milestone" ma:readOnly="false">
      <xsd:simpleType>
        <xsd:restriction base="dms:Unknown"/>
      </xsd:simpleType>
    </xsd:element>
    <xsd:element name="TPNamespace" ma:index="94" nillable="true" ma:displayName="Namespace" ma:default="" ma:internalName="TPNamespace">
      <xsd:simpleType>
        <xsd:restriction base="dms:Text"/>
      </xsd:simpleType>
    </xsd:element>
    <xsd:element name="NumericId" ma:index="95" nillable="true" ma:displayName="Numeric ID" ma:default="" ma:indexed="true" ma:internalName="NumericId" ma:readOnly="false">
      <xsd:simpleType>
        <xsd:restriction base="dms:Number"/>
      </xsd:simpleType>
    </xsd:element>
    <xsd:element name="NumOfRatingsLookup" ma:index="96" nillable="true" ma:displayName="NumOfRatings" ma:default="" ma:list="{9E343742-310B-4684-A24C-1D137CB4B230}" ma:internalName="NumOfRatingsLookup" ma:readOnly="true" ma:showField="NumOfRating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OOCacheId" ma:index="97" nillable="true" ma:displayName="OOCacheId" ma:internalName="OOCacheId" ma:readOnly="false">
      <xsd:simpleType>
        <xsd:restriction base="dms:Text"/>
      </xsd:simpleType>
    </xsd:element>
    <xsd:element name="OpenTemplate" ma:index="98" nillable="true" ma:displayName="Open Template" ma:default="true" ma:internalName="OpenTemplate">
      <xsd:simpleType>
        <xsd:restriction base="dms:Boolean"/>
      </xsd:simpleType>
    </xsd:element>
    <xsd:element name="OriginAsset" ma:index="99" nillable="true" ma:displayName="Origin Asset" ma:default="" ma:internalName="OriginAsset" ma:readOnly="false">
      <xsd:simpleType>
        <xsd:restriction base="dms:Text"/>
      </xsd:simpleType>
    </xsd:element>
    <xsd:element name="OriginalRelease" ma:index="100" nillable="true" ma:displayName="Original Release" ma:default="15" ma:internalName="OriginalRelease" ma:readOnly="false">
      <xsd:simpleType>
        <xsd:restriction base="dms:Choice">
          <xsd:enumeration value="14"/>
          <xsd:enumeration value="15"/>
          <xsd:enumeration value="16"/>
        </xsd:restriction>
      </xsd:simpleType>
    </xsd:element>
    <xsd:element name="OriginalSourceMarket" ma:index="101" nillable="true" ma:displayName="Original Source Market Group" ma:default="" ma:internalName="OriginalSourceMarket" ma:readOnly="false">
      <xsd:simpleType>
        <xsd:restriction base="dms:Text"/>
      </xsd:simpleType>
    </xsd:element>
    <xsd:element name="OutputCachingOn" ma:index="102" nillable="true" ma:displayName="Output Caching" ma:default="true" ma:hidden="true" ma:internalName="OutputCachingOn" ma:readOnly="false">
      <xsd:simpleType>
        <xsd:restriction base="dms:Boolean"/>
      </xsd:simpleType>
    </xsd:element>
    <xsd:element name="ParentAssetId" ma:index="103" nillable="true" ma:displayName="Parent Asset Id" ma:default="" ma:internalName="ParentAssetId" ma:readOnly="false">
      <xsd:simpleType>
        <xsd:restriction base="dms:Text"/>
      </xsd:simpleType>
    </xsd:element>
    <xsd:element name="PlannedPubDate" ma:index="104" nillable="true" ma:displayName="Planned Publish Date" ma:default="" ma:indexed="true" ma:internalName="PlannedPubDate" ma:readOnly="false">
      <xsd:simpleType>
        <xsd:restriction base="dms:DateTime"/>
      </xsd:simpleType>
    </xsd:element>
    <xsd:element name="PolicheckWords" ma:index="105" nillable="true" ma:displayName="Policheck Words" ma:default="" ma:internalName="PolicheckWords" ma:readOnly="false">
      <xsd:simpleType>
        <xsd:restriction base="dms:Text"/>
      </xsd:simpleType>
    </xsd:element>
    <xsd:element name="BusinessGroup" ma:index="106" nillable="true" ma:displayName="Product Division Owner" ma:default="" ma:internalName="BusinessGroup" ma:readOnly="false">
      <xsd:simpleType>
        <xsd:restriction base="dms:Unknown"/>
      </xsd:simpleType>
    </xsd:element>
    <xsd:element name="UAProjectedTotalWords" ma:index="107" nillable="true" ma:displayName="Projected Word Count" ma:default="" ma:internalName="UAProjectedTotalWords" ma:readOnly="false">
      <xsd:simpleType>
        <xsd:restriction base="dms:Unknown"/>
      </xsd:simpleType>
    </xsd:element>
    <xsd:element name="Provider" ma:index="108" nillable="true" ma:displayName="Provider" ma:default="" ma:internalName="Provider" ma:readOnly="false">
      <xsd:simpleType>
        <xsd:restriction base="dms:Unknown"/>
      </xsd:simpleType>
    </xsd:element>
    <xsd:element name="Providers" ma:index="109" nillable="true" ma:displayName="Providers" ma:default="" ma:internalName="Providers">
      <xsd:simpleType>
        <xsd:restriction base="dms:Unknown"/>
      </xsd:simpleType>
    </xsd:element>
    <xsd:element name="PublishStatusLookup" ma:index="110" nillable="true" ma:displayName="Publish Status" ma:default="" ma:list="{9E343742-310B-4684-A24C-1D137CB4B230}" ma:internalName="PublishStatusLookup" ma:readOnly="false" ma:showField="PublishStatus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PublishTargets" ma:index="111" nillable="true" ma:displayName="Publish Target" ma:default="OfficeOnlineVNext" ma:internalName="PublishTargets" ma:readOnly="false">
      <xsd:simpleType>
        <xsd:restriction base="dms:Unknown"/>
      </xsd:simpleType>
    </xsd:element>
    <xsd:element name="RecommendationsModifier" ma:index="112" nillable="true" ma:displayName="Recommendations Modifier" ma:default="" ma:internalName="RecommendationsModifier" ma:readOnly="false">
      <xsd:simpleType>
        <xsd:restriction base="dms:Number"/>
      </xsd:simpleType>
    </xsd:element>
    <xsd:element name="ArtSampleDocs" ma:index="113" nillable="true" ma:displayName="Sample Docs" ma:default="" ma:hidden="true" ma:internalName="ArtSampleDocs" ma:readOnly="false">
      <xsd:simpleType>
        <xsd:restriction base="dms:Text"/>
      </xsd:simpleType>
    </xsd:element>
    <xsd:element name="ScenarioTagsTaxHTField0" ma:index="115" nillable="true" ma:taxonomy="true" ma:internalName="ScenarioTagsTaxHTField0" ma:taxonomyFieldName="ScenarioTags" ma:displayName="Scenarios" ma:readOnly="false" ma:default="" ma:fieldId="{93aef74d-6c78-4815-8310-51477dceeccc}" ma:taxonomyMulti="true" ma:sspId="8f79753a-75d3-41f5-8ca3-40b843941b4f" ma:termSetId="4b7d5f16-e2f2-4fc0-bab3-6e8b931e57d6" ma:anchorId="00000000-0000-0000-0000-000000000000" ma:open="false" ma:isKeyword="false">
      <xsd:complexType>
        <xsd:sequence>
          <xsd:element ref="pc:Terms" minOccurs="0" maxOccurs="1"/>
        </xsd:sequence>
      </xsd:complexType>
    </xsd:element>
    <xsd:element name="ShowIn" ma:index="117" nillable="true" ma:displayName="Show In" ma:default="Show everywhere" ma:internalName="ShowIn" ma:readOnly="false">
      <xsd:simpleType>
        <xsd:restriction base="dms:Choice">
          <xsd:enumeration value="Hide on web"/>
          <xsd:enumeration value="On Web no search"/>
          <xsd:enumeration value="Show everywhere"/>
          <xsd:enumeration value="Special use only"/>
        </xsd:restriction>
      </xsd:simpleType>
    </xsd:element>
    <xsd:element name="SourceTitle" ma:index="118" nillable="true" ma:displayName="Source Title" ma:default="" ma:indexed="true" ma:internalName="SourceTitle" ma:readOnly="false">
      <xsd:simpleType>
        <xsd:restriction base="dms:Text"/>
      </xsd:simpleType>
    </xsd:element>
    <xsd:element name="CSXSubmissionDate" ma:index="119" nillable="true" ma:displayName="Submission Date" ma:default="" ma:internalName="CSXSubmissionDate" ma:readOnly="false">
      <xsd:simpleType>
        <xsd:restriction base="dms:DateTime"/>
      </xsd:simpleType>
    </xsd:element>
    <xsd:element name="SubmitterId" ma:index="120" nillable="true" ma:displayName="Submitter ID" ma:default="" ma:internalName="SubmitterId" ma:readOnly="false">
      <xsd:simpleType>
        <xsd:restriction base="dms:Text"/>
      </xsd:simpleType>
    </xsd:element>
    <xsd:element name="TaxCatchAll" ma:index="121" nillable="true" ma:displayName="Taxonomy Catch All Column" ma:hidden="true" ma:list="{530f955b-6704-4601-bd83-f81d87f1e440}" ma:internalName="TaxCatchAll" ma:showField="CatchAllData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axCatchAllLabel" ma:index="122" nillable="true" ma:displayName="Taxonomy Catch All Column1" ma:hidden="true" ma:list="{530f955b-6704-4601-bd83-f81d87f1e440}" ma:internalName="TaxCatchAllLabel" ma:readOnly="true" ma:showField="CatchAllDataLabel" ma:web="4873beb7-5857-4685-be1f-d57550cc96cc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TemplateStatus" ma:index="123" nillable="true" ma:displayName="Template Status" ma:default="" ma:internalName="TemplateStatus">
      <xsd:simpleType>
        <xsd:restriction base="dms:Unknown"/>
      </xsd:simpleType>
    </xsd:element>
    <xsd:element name="TemplateTemplateType" ma:index="124" nillable="true" ma:displayName="Template Type" ma:default="" ma:internalName="TemplateTemplateType">
      <xsd:simpleType>
        <xsd:restriction base="dms:Unknown"/>
      </xsd:simpleType>
    </xsd:element>
    <xsd:element name="ThumbnailAssetId" ma:index="125" nillable="true" ma:displayName="Thumbnail Image Asset" ma:default="" ma:internalName="ThumbnailAssetId" ma:readOnly="false">
      <xsd:simpleType>
        <xsd:restriction base="dms:Text"/>
      </xsd:simpleType>
    </xsd:element>
    <xsd:element name="TimesCloned" ma:index="126" nillable="true" ma:displayName="Times Cloned" ma:default="" ma:internalName="TimesCloned" ma:readOnly="false">
      <xsd:simpleType>
        <xsd:restriction base="dms:Number"/>
      </xsd:simpleType>
    </xsd:element>
    <xsd:element name="TrustLevel" ma:index="128" nillable="true" ma:displayName="Trust Level" ma:default="1 Microsoft Managed Content" ma:internalName="TrustLevel" ma:readOnly="false">
      <xsd:simpleType>
        <xsd:restriction base="dms:Unknown"/>
      </xsd:simpleType>
    </xsd:element>
    <xsd:element name="UALocComments" ma:index="129" nillable="true" ma:displayName="UA Loc Comments" ma:default="" ma:internalName="UALocComments" ma:readOnly="false">
      <xsd:simpleType>
        <xsd:restriction base="dms:Note"/>
      </xsd:simpleType>
    </xsd:element>
    <xsd:element name="UALocRecommendation" ma:index="130" nillable="true" ma:displayName="UA Loc Recommendation" ma:default="Localize" ma:internalName="UALocRecommendation" ma:readOnly="false">
      <xsd:simpleType>
        <xsd:restriction base="dms:Choice">
          <xsd:enumeration value="Localize"/>
          <xsd:enumeration value="Never Localize"/>
          <xsd:enumeration value="Priority Localize"/>
        </xsd:restriction>
      </xsd:simpleType>
    </xsd:element>
    <xsd:element name="UANotes" ma:index="131" nillable="true" ma:displayName="UA Notes" ma:default="" ma:internalName="UANotes" ma:readOnly="false">
      <xsd:simpleType>
        <xsd:restriction base="dms:Note"/>
      </xsd:simpleType>
    </xsd:element>
    <xsd:element name="TPAppVersion" ma:index="132" nillable="true" ma:displayName="Version" ma:default="" ma:internalName="TPAppVersion">
      <xsd:simpleType>
        <xsd:restriction base="dms:Text"/>
      </xsd:simpleType>
    </xsd:element>
    <xsd:element name="VoteCount" ma:index="133" nillable="true" ma:displayName="Vote Count" ma:default="" ma:internalName="VoteCount" ma:readOnly="false">
      <xsd:simpleType>
        <xsd:restriction base="dms:Unknown"/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22" ma:displayName="Content Type"/>
        <xsd:element ref="dc:title" minOccurs="0" maxOccurs="1" ma:index="127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?mso-contentType ?>
<FormTemplates xmlns="http://schemas.microsoft.com/sharepoint/v3/contenttype/forms">
  <Display>DocumentLibraryForm</Display>
  <Edit>AssetEditForm</Edit>
  <New>DocumentLibraryForm</New>
</FormTemplates>
</file>

<file path=customXml/itemProps1.xml><?xml version="1.0" encoding="utf-8"?>
<ds:datastoreItem xmlns:ds="http://schemas.openxmlformats.org/officeDocument/2006/customXml" ds:itemID="{60C67BEE-D13F-4BD2-98A5-34D8A0977F68}">
  <ds:schemaRefs>
    <ds:schemaRef ds:uri="http://schemas.microsoft.com/office/2006/metadata/properties"/>
    <ds:schemaRef ds:uri="http://schemas.openxmlformats.org/package/2006/metadata/core-properties"/>
    <ds:schemaRef ds:uri="http://purl.org/dc/elements/1.1/"/>
    <ds:schemaRef ds:uri="http://purl.org/dc/terms/"/>
    <ds:schemaRef ds:uri="http://schemas.microsoft.com/office/infopath/2007/PartnerControls"/>
    <ds:schemaRef ds:uri="http://schemas.microsoft.com/office/2006/documentManagement/types"/>
    <ds:schemaRef ds:uri="http://www.w3.org/XML/1998/namespace"/>
    <ds:schemaRef ds:uri="4873beb7-5857-4685-be1f-d57550cc96cc"/>
    <ds:schemaRef ds:uri="http://purl.org/dc/dcmitype/"/>
  </ds:schemaRefs>
</ds:datastoreItem>
</file>

<file path=customXml/itemProps2.xml><?xml version="1.0" encoding="utf-8"?>
<ds:datastoreItem xmlns:ds="http://schemas.openxmlformats.org/officeDocument/2006/customXml" ds:itemID="{A09BF4D4-EF60-4196-BFC3-9462D607978C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4873beb7-5857-4685-be1f-d57550cc96cc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3836F65B-1B07-41EE-A0E8-BC6EF3855225}">
  <ds:schemaRefs>
    <ds:schemaRef ds:uri="http://schemas.microsoft.com/sharepoint/v3/contenttype/forms"/>
  </ds:schemaRefs>
</ds:datastoreItem>
</file>

<file path=docProps/app.xml><?xml version="1.0" encoding="utf-8"?>
<Properties xmlns="http://schemas.openxmlformats.org/officeDocument/2006/extended-properties" xmlns:vt="http://schemas.openxmlformats.org/officeDocument/2006/docPropsVTypes">
  <Template>Triple circuit lines presentation (widescreen)</Template>
  <TotalTime>185</TotalTime>
  <Words>388</Words>
  <Application>Microsoft Macintosh PowerPoint</Application>
  <PresentationFormat>Custom</PresentationFormat>
  <Paragraphs>111</Paragraphs>
  <Slides>14</Slides>
  <Notes>1</Notes>
  <HiddenSlides>0</HiddenSlides>
  <MMClips>0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0" baseType="lpstr">
      <vt:lpstr>Calibri</vt:lpstr>
      <vt:lpstr>Mangal</vt:lpstr>
      <vt:lpstr>Symbol</vt:lpstr>
      <vt:lpstr>Times New Roman</vt:lpstr>
      <vt:lpstr>Arial</vt:lpstr>
      <vt:lpstr>Tech 16x9</vt:lpstr>
      <vt:lpstr>Risk Determinations and Social Engineering</vt:lpstr>
      <vt:lpstr>Introduction</vt:lpstr>
      <vt:lpstr>ISSUE: Risk Determinations for the Navy</vt:lpstr>
      <vt:lpstr>Social Engineering: Why is it Important</vt:lpstr>
      <vt:lpstr>Social Engineering</vt:lpstr>
      <vt:lpstr>Navy Security Control Assessor</vt:lpstr>
      <vt:lpstr>Navy Security Control Assessor</vt:lpstr>
      <vt:lpstr>Security Controls</vt:lpstr>
      <vt:lpstr>Variables for Considerations</vt:lpstr>
      <vt:lpstr>Solution/Recommended Checklist</vt:lpstr>
      <vt:lpstr>Checklist</vt:lpstr>
      <vt:lpstr>Checklist</vt:lpstr>
      <vt:lpstr>Conclusion</vt:lpstr>
      <vt:lpstr>Questions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Risk Determinations and Social Engineering</dc:title>
  <dc:creator>EEscobedo</dc:creator>
  <cp:lastModifiedBy>edward.escobedo@mac.com</cp:lastModifiedBy>
  <cp:revision>13</cp:revision>
  <dcterms:created xsi:type="dcterms:W3CDTF">2017-05-11T15:28:25Z</dcterms:created>
  <dcterms:modified xsi:type="dcterms:W3CDTF">2017-05-12T03:57:37Z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InternalTags">
    <vt:lpwstr/>
  </property>
  <property fmtid="{D5CDD505-2E9C-101B-9397-08002B2CF9AE}" pid="3" name="ContentTypeId">
    <vt:lpwstr>0x0101006EDDDB5EE6D98C44930B742096920B300400F5B6D36B3EF94B4E9A635CDF2A18F5B8</vt:lpwstr>
  </property>
  <property fmtid="{D5CDD505-2E9C-101B-9397-08002B2CF9AE}" pid="4" name="FeatureTags">
    <vt:lpwstr/>
  </property>
  <property fmtid="{D5CDD505-2E9C-101B-9397-08002B2CF9AE}" pid="5" name="LocalizationTags">
    <vt:lpwstr/>
  </property>
  <property fmtid="{D5CDD505-2E9C-101B-9397-08002B2CF9AE}" pid="6" name="CampaignTags">
    <vt:lpwstr/>
  </property>
  <property fmtid="{D5CDD505-2E9C-101B-9397-08002B2CF9AE}" pid="7" name="ScenarioTags">
    <vt:lpwstr/>
  </property>
</Properties>
</file>

<file path=docProps/thumbnail.jpeg>
</file>